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18" r:id="rId3"/>
    <p:sldId id="257" r:id="rId4"/>
    <p:sldId id="319" r:id="rId5"/>
    <p:sldId id="320" r:id="rId6"/>
    <p:sldId id="273" r:id="rId7"/>
    <p:sldId id="262" r:id="rId8"/>
    <p:sldId id="325" r:id="rId9"/>
    <p:sldId id="274" r:id="rId10"/>
    <p:sldId id="326" r:id="rId11"/>
    <p:sldId id="327" r:id="rId12"/>
    <p:sldId id="297" r:id="rId13"/>
    <p:sldId id="298" r:id="rId14"/>
    <p:sldId id="299" r:id="rId15"/>
    <p:sldId id="321" r:id="rId16"/>
    <p:sldId id="322"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296" r:id="rId32"/>
    <p:sldId id="269" r:id="rId33"/>
    <p:sldId id="277" r:id="rId34"/>
    <p:sldId id="317" r:id="rId35"/>
    <p:sldId id="259" r:id="rId36"/>
    <p:sldId id="283" r:id="rId37"/>
    <p:sldId id="315" r:id="rId38"/>
    <p:sldId id="328" r:id="rId39"/>
    <p:sldId id="329" r:id="rId40"/>
    <p:sldId id="330" r:id="rId41"/>
    <p:sldId id="331" r:id="rId42"/>
    <p:sldId id="332" r:id="rId43"/>
    <p:sldId id="333" r:id="rId44"/>
    <p:sldId id="334" r:id="rId45"/>
    <p:sldId id="335" r:id="rId46"/>
    <p:sldId id="336" r:id="rId47"/>
    <p:sldId id="337" r:id="rId48"/>
    <p:sldId id="338" r:id="rId49"/>
    <p:sldId id="281" r:id="rId50"/>
    <p:sldId id="270" r:id="rId51"/>
    <p:sldId id="314"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F"/>
    <a:srgbClr val="AD0875"/>
    <a:srgbClr val="E87511"/>
    <a:srgbClr val="721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96" d="100"/>
          <a:sy n="96" d="100"/>
        </p:scale>
        <p:origin x="77" y="5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a:t>TUL Monthly Total Pax by Year (Diff vs 2019)</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8.9837590936936287E-2"/>
          <c:y val="0.12387666926397915"/>
          <c:w val="0.90986798222329746"/>
          <c:h val="0.76227149625758783"/>
        </c:manualLayout>
      </c:layout>
      <c:lineChart>
        <c:grouping val="standard"/>
        <c:varyColors val="0"/>
        <c:ser>
          <c:idx val="1"/>
          <c:order val="0"/>
          <c:tx>
            <c:strRef>
              <c:f>'20192023 Diff By Carrier'!$N$1:$O$1</c:f>
              <c:strCache>
                <c:ptCount val="1"/>
                <c:pt idx="0">
                  <c:v>2019</c:v>
                </c:pt>
              </c:strCache>
            </c:strRef>
          </c:tx>
          <c:spPr>
            <a:ln w="28575" cap="rnd">
              <a:solidFill>
                <a:srgbClr val="442359"/>
              </a:solidFill>
              <a:round/>
            </a:ln>
            <a:effectLst/>
          </c:spPr>
          <c:marker>
            <c:symbol val="none"/>
          </c:marker>
          <c:cat>
            <c:strRef>
              <c:f>'20192023 Diff By Carrier'!$A$3:$A$14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'20192023 Diff By Carrier'!$P$3:$P$14</c:f>
              <c:numCache>
                <c:formatCode>#,##0;[Red]\(#,##0\)</c:formatCode>
                <c:ptCount val="12"/>
                <c:pt idx="0">
                  <c:v>211027</c:v>
                </c:pt>
                <c:pt idx="1">
                  <c:v>201809</c:v>
                </c:pt>
                <c:pt idx="2">
                  <c:v>241536</c:v>
                </c:pt>
                <c:pt idx="3">
                  <c:v>236979</c:v>
                </c:pt>
                <c:pt idx="4">
                  <c:v>277652</c:v>
                </c:pt>
                <c:pt idx="5">
                  <c:v>286138</c:v>
                </c:pt>
                <c:pt idx="6">
                  <c:v>286721</c:v>
                </c:pt>
                <c:pt idx="7">
                  <c:v>259378</c:v>
                </c:pt>
                <c:pt idx="8">
                  <c:v>244541</c:v>
                </c:pt>
                <c:pt idx="9">
                  <c:v>269427</c:v>
                </c:pt>
                <c:pt idx="10">
                  <c:v>240264</c:v>
                </c:pt>
                <c:pt idx="11">
                  <c:v>250193</c:v>
                </c:pt>
              </c:numCache>
            </c:numRef>
          </c:val>
          <c:smooth val="0"/>
          <c:extLst>
            <c:ext xmlns:c16="http://schemas.microsoft.com/office/drawing/2014/chart" uri="{C3380CC4-5D6E-409C-BE32-E72D297353CC}">
              <c16:uniqueId val="{00000000-1C1E-4BF0-8CFE-0526784842F3}"/>
            </c:ext>
          </c:extLst>
        </c:ser>
        <c:ser>
          <c:idx val="0"/>
          <c:order val="1"/>
          <c:tx>
            <c:strRef>
              <c:f>'20192023 Diff By Carrier'!$K$1:$L$1</c:f>
              <c:strCache>
                <c:ptCount val="1"/>
                <c:pt idx="0">
                  <c:v>2020</c:v>
                </c:pt>
              </c:strCache>
            </c:strRef>
          </c:tx>
          <c:spPr>
            <a:ln w="28575" cap="rnd">
              <a:solidFill>
                <a:srgbClr val="E87511"/>
              </a:solidFill>
              <a:round/>
            </a:ln>
            <a:effectLst/>
          </c:spPr>
          <c:marker>
            <c:symbol val="none"/>
          </c:marker>
          <c:dLbls>
            <c:dLbl>
              <c:idx val="0"/>
              <c:layout/>
              <c:tx>
                <c:rich>
                  <a:bodyPr/>
                  <a:lstStyle/>
                  <a:p>
                    <a:fld id="{CC5D53DD-2619-4425-80C9-ABB0CD171F2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1C1E-4BF0-8CFE-0526784842F3}"/>
                </c:ext>
              </c:extLst>
            </c:dLbl>
            <c:dLbl>
              <c:idx val="1"/>
              <c:layout/>
              <c:tx>
                <c:rich>
                  <a:bodyPr/>
                  <a:lstStyle/>
                  <a:p>
                    <a:fld id="{4837F6ED-8AD6-41C6-A136-27C538885B9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1C1E-4BF0-8CFE-0526784842F3}"/>
                </c:ext>
              </c:extLst>
            </c:dLbl>
            <c:dLbl>
              <c:idx val="2"/>
              <c:layout/>
              <c:tx>
                <c:rich>
                  <a:bodyPr/>
                  <a:lstStyle/>
                  <a:p>
                    <a:fld id="{EB87A940-4667-4955-A007-950091AE16B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1C1E-4BF0-8CFE-0526784842F3}"/>
                </c:ext>
              </c:extLst>
            </c:dLbl>
            <c:dLbl>
              <c:idx val="3"/>
              <c:layout/>
              <c:tx>
                <c:rich>
                  <a:bodyPr/>
                  <a:lstStyle/>
                  <a:p>
                    <a:fld id="{DCF25180-63FD-41EB-AA0A-A0740D9A189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4-1C1E-4BF0-8CFE-0526784842F3}"/>
                </c:ext>
              </c:extLst>
            </c:dLbl>
            <c:dLbl>
              <c:idx val="4"/>
              <c:layout/>
              <c:tx>
                <c:rich>
                  <a:bodyPr/>
                  <a:lstStyle/>
                  <a:p>
                    <a:fld id="{9AC4F14D-4799-4DEE-B1C5-F28C2F132A4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1C1E-4BF0-8CFE-0526784842F3}"/>
                </c:ext>
              </c:extLst>
            </c:dLbl>
            <c:dLbl>
              <c:idx val="5"/>
              <c:layout/>
              <c:tx>
                <c:rich>
                  <a:bodyPr/>
                  <a:lstStyle/>
                  <a:p>
                    <a:fld id="{17C71BCC-1C30-4FF7-9F2F-534A76CD855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6-1C1E-4BF0-8CFE-0526784842F3}"/>
                </c:ext>
              </c:extLst>
            </c:dLbl>
            <c:dLbl>
              <c:idx val="6"/>
              <c:layout/>
              <c:tx>
                <c:rich>
                  <a:bodyPr/>
                  <a:lstStyle/>
                  <a:p>
                    <a:fld id="{976F23A5-B260-407A-A0FF-B179792BC89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1C1E-4BF0-8CFE-0526784842F3}"/>
                </c:ext>
              </c:extLst>
            </c:dLbl>
            <c:dLbl>
              <c:idx val="7"/>
              <c:layout/>
              <c:tx>
                <c:rich>
                  <a:bodyPr/>
                  <a:lstStyle/>
                  <a:p>
                    <a:fld id="{678B6FDE-DFFA-4FAD-AA56-6687F0A7B71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1C1E-4BF0-8CFE-0526784842F3}"/>
                </c:ext>
              </c:extLst>
            </c:dLbl>
            <c:dLbl>
              <c:idx val="8"/>
              <c:layout/>
              <c:tx>
                <c:rich>
                  <a:bodyPr/>
                  <a:lstStyle/>
                  <a:p>
                    <a:fld id="{65E08E2A-850E-4545-B698-4F133A2DF2A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9-1C1E-4BF0-8CFE-0526784842F3}"/>
                </c:ext>
              </c:extLst>
            </c:dLbl>
            <c:dLbl>
              <c:idx val="9"/>
              <c:layout/>
              <c:tx>
                <c:rich>
                  <a:bodyPr/>
                  <a:lstStyle/>
                  <a:p>
                    <a:fld id="{E57A2F7F-C619-40CA-BADD-EBB9C1E1CFD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A-1C1E-4BF0-8CFE-0526784842F3}"/>
                </c:ext>
              </c:extLst>
            </c:dLbl>
            <c:dLbl>
              <c:idx val="10"/>
              <c:layout/>
              <c:tx>
                <c:rich>
                  <a:bodyPr/>
                  <a:lstStyle/>
                  <a:p>
                    <a:fld id="{7C82BE72-3E8F-4909-9506-D4ABD61A3FF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B-1C1E-4BF0-8CFE-0526784842F3}"/>
                </c:ext>
              </c:extLst>
            </c:dLbl>
            <c:dLbl>
              <c:idx val="11"/>
              <c:layout/>
              <c:tx>
                <c:rich>
                  <a:bodyPr/>
                  <a:lstStyle/>
                  <a:p>
                    <a:fld id="{178608CB-CAFB-4702-8356-3EA5B1927C9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C-1C1E-4BF0-8CFE-0526784842F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87511"/>
                    </a:solidFill>
                    <a:latin typeface="Century Gothic" panose="020B050202020202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'20192023 Diff By Carrier'!$A$3:$A$14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'20192023 Diff By Carrier'!$M$3:$M$14</c:f>
              <c:numCache>
                <c:formatCode>#,##0;[Red]\(#,##0\)</c:formatCode>
                <c:ptCount val="12"/>
                <c:pt idx="0">
                  <c:v>209032</c:v>
                </c:pt>
                <c:pt idx="1">
                  <c:v>199456</c:v>
                </c:pt>
                <c:pt idx="2">
                  <c:v>112780</c:v>
                </c:pt>
                <c:pt idx="3">
                  <c:v>10491</c:v>
                </c:pt>
                <c:pt idx="4">
                  <c:v>34969</c:v>
                </c:pt>
                <c:pt idx="5">
                  <c:v>75972</c:v>
                </c:pt>
                <c:pt idx="6">
                  <c:v>115217</c:v>
                </c:pt>
                <c:pt idx="7">
                  <c:v>109738</c:v>
                </c:pt>
                <c:pt idx="8">
                  <c:v>108951</c:v>
                </c:pt>
                <c:pt idx="9">
                  <c:v>123900</c:v>
                </c:pt>
                <c:pt idx="10">
                  <c:v>117581</c:v>
                </c:pt>
                <c:pt idx="11">
                  <c:v>112728</c:v>
                </c:pt>
              </c:numCache>
            </c:numRef>
          </c:val>
          <c:smooth val="0"/>
          <c:extLst>
            <c:ext xmlns:c15="http://schemas.microsoft.com/office/drawing/2012/chart" uri="{02D57815-91ED-43cb-92C2-25804820EDAC}">
              <c15:datalabelsRange>
                <c15:f>'20192023 Diff By Carrier'!$AA$23:$AA$34</c15:f>
                <c15:dlblRangeCache>
                  <c:ptCount val="12"/>
                  <c:pt idx="0">
                    <c:v>99%</c:v>
                  </c:pt>
                  <c:pt idx="1">
                    <c:v>99%</c:v>
                  </c:pt>
                  <c:pt idx="2">
                    <c:v>47%</c:v>
                  </c:pt>
                  <c:pt idx="3">
                    <c:v>4%</c:v>
                  </c:pt>
                  <c:pt idx="4">
                    <c:v>13%</c:v>
                  </c:pt>
                  <c:pt idx="5">
                    <c:v>27%</c:v>
                  </c:pt>
                  <c:pt idx="6">
                    <c:v>40%</c:v>
                  </c:pt>
                  <c:pt idx="7">
                    <c:v>42%</c:v>
                  </c:pt>
                  <c:pt idx="8">
                    <c:v>45%</c:v>
                  </c:pt>
                  <c:pt idx="9">
                    <c:v>46%</c:v>
                  </c:pt>
                  <c:pt idx="10">
                    <c:v>49%</c:v>
                  </c:pt>
                  <c:pt idx="11">
                    <c:v>45%</c:v>
                  </c:pt>
                </c15:dlblRangeCache>
              </c15:datalabelsRange>
            </c:ext>
            <c:ext xmlns:c16="http://schemas.microsoft.com/office/drawing/2014/chart" uri="{C3380CC4-5D6E-409C-BE32-E72D297353CC}">
              <c16:uniqueId val="{0000000D-1C1E-4BF0-8CFE-0526784842F3}"/>
            </c:ext>
          </c:extLst>
        </c:ser>
        <c:ser>
          <c:idx val="3"/>
          <c:order val="2"/>
          <c:tx>
            <c:strRef>
              <c:f>'20192023 Diff By Carrier'!$H$1:$J$1</c:f>
              <c:strCache>
                <c:ptCount val="1"/>
                <c:pt idx="0">
                  <c:v>2021</c:v>
                </c:pt>
              </c:strCache>
            </c:strRef>
          </c:tx>
          <c:spPr>
            <a:ln w="28575" cap="rnd">
              <a:solidFill>
                <a:srgbClr val="AA0066"/>
              </a:solidFill>
              <a:prstDash val="solid"/>
              <a:round/>
            </a:ln>
            <a:effectLst/>
          </c:spPr>
          <c:marker>
            <c:symbol val="none"/>
          </c:marker>
          <c:dPt>
            <c:idx val="8"/>
            <c:marker>
              <c:symbol val="none"/>
            </c:marker>
            <c:bubble3D val="0"/>
            <c:spPr>
              <a:ln w="28575" cap="rnd">
                <a:solidFill>
                  <a:srgbClr val="AA0066"/>
                </a:solidFill>
                <a:prstDash val="solid"/>
                <a:round/>
              </a:ln>
              <a:effectLst/>
            </c:spPr>
            <c:extLst>
              <c:ext xmlns:c16="http://schemas.microsoft.com/office/drawing/2014/chart" uri="{C3380CC4-5D6E-409C-BE32-E72D297353CC}">
                <c16:uniqueId val="{0000000F-1C1E-4BF0-8CFE-0526784842F3}"/>
              </c:ext>
            </c:extLst>
          </c:dPt>
          <c:dPt>
            <c:idx val="9"/>
            <c:marker>
              <c:symbol val="none"/>
            </c:marker>
            <c:bubble3D val="0"/>
            <c:spPr>
              <a:ln w="28575" cap="rnd">
                <a:solidFill>
                  <a:srgbClr val="AA0066"/>
                </a:solidFill>
                <a:prstDash val="solid"/>
                <a:round/>
              </a:ln>
              <a:effectLst/>
            </c:spPr>
            <c:extLst>
              <c:ext xmlns:c16="http://schemas.microsoft.com/office/drawing/2014/chart" uri="{C3380CC4-5D6E-409C-BE32-E72D297353CC}">
                <c16:uniqueId val="{00000011-1C1E-4BF0-8CFE-0526784842F3}"/>
              </c:ext>
            </c:extLst>
          </c:dPt>
          <c:dPt>
            <c:idx val="10"/>
            <c:marker>
              <c:symbol val="none"/>
            </c:marker>
            <c:bubble3D val="0"/>
            <c:spPr>
              <a:ln w="28575" cap="rnd">
                <a:solidFill>
                  <a:srgbClr val="AA0066"/>
                </a:solidFill>
                <a:prstDash val="solid"/>
                <a:round/>
              </a:ln>
              <a:effectLst/>
            </c:spPr>
            <c:extLst>
              <c:ext xmlns:c16="http://schemas.microsoft.com/office/drawing/2014/chart" uri="{C3380CC4-5D6E-409C-BE32-E72D297353CC}">
                <c16:uniqueId val="{00000013-1C1E-4BF0-8CFE-0526784842F3}"/>
              </c:ext>
            </c:extLst>
          </c:dPt>
          <c:dPt>
            <c:idx val="11"/>
            <c:marker>
              <c:symbol val="none"/>
            </c:marker>
            <c:bubble3D val="0"/>
            <c:spPr>
              <a:ln w="28575" cap="rnd">
                <a:solidFill>
                  <a:srgbClr val="AA0066"/>
                </a:solidFill>
                <a:prstDash val="solid"/>
                <a:round/>
              </a:ln>
              <a:effectLst/>
            </c:spPr>
            <c:extLst>
              <c:ext xmlns:c16="http://schemas.microsoft.com/office/drawing/2014/chart" uri="{C3380CC4-5D6E-409C-BE32-E72D297353CC}">
                <c16:uniqueId val="{00000015-1C1E-4BF0-8CFE-0526784842F3}"/>
              </c:ext>
            </c:extLst>
          </c:dPt>
          <c:dLbls>
            <c:dLbl>
              <c:idx val="0"/>
              <c:layout/>
              <c:tx>
                <c:rich>
                  <a:bodyPr/>
                  <a:lstStyle/>
                  <a:p>
                    <a:fld id="{9BEE7BB2-EFC5-444C-B0CE-A920EE5A6B1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6-1C1E-4BF0-8CFE-0526784842F3}"/>
                </c:ext>
              </c:extLst>
            </c:dLbl>
            <c:dLbl>
              <c:idx val="1"/>
              <c:layout/>
              <c:tx>
                <c:rich>
                  <a:bodyPr/>
                  <a:lstStyle/>
                  <a:p>
                    <a:fld id="{D117CC06-5D48-46F2-A82D-A68858EEDC0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7-1C1E-4BF0-8CFE-0526784842F3}"/>
                </c:ext>
              </c:extLst>
            </c:dLbl>
            <c:dLbl>
              <c:idx val="2"/>
              <c:layout/>
              <c:tx>
                <c:rich>
                  <a:bodyPr/>
                  <a:lstStyle/>
                  <a:p>
                    <a:fld id="{33400964-CA20-4BA7-BECB-C85AA535773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8-1C1E-4BF0-8CFE-0526784842F3}"/>
                </c:ext>
              </c:extLst>
            </c:dLbl>
            <c:dLbl>
              <c:idx val="3"/>
              <c:layout/>
              <c:tx>
                <c:rich>
                  <a:bodyPr/>
                  <a:lstStyle/>
                  <a:p>
                    <a:fld id="{EF53CE3A-A272-47AD-A3E8-C1E790B8036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9-1C1E-4BF0-8CFE-0526784842F3}"/>
                </c:ext>
              </c:extLst>
            </c:dLbl>
            <c:dLbl>
              <c:idx val="4"/>
              <c:layout/>
              <c:tx>
                <c:rich>
                  <a:bodyPr/>
                  <a:lstStyle/>
                  <a:p>
                    <a:fld id="{8E0C2FB9-00B0-4113-BADB-1825D7DD2CD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A-1C1E-4BF0-8CFE-0526784842F3}"/>
                </c:ext>
              </c:extLst>
            </c:dLbl>
            <c:dLbl>
              <c:idx val="5"/>
              <c:layout/>
              <c:tx>
                <c:rich>
                  <a:bodyPr/>
                  <a:lstStyle/>
                  <a:p>
                    <a:fld id="{2CC043BF-9558-4B28-9DD5-740E31B5B4A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B-1C1E-4BF0-8CFE-0526784842F3}"/>
                </c:ext>
              </c:extLst>
            </c:dLbl>
            <c:dLbl>
              <c:idx val="6"/>
              <c:layout/>
              <c:tx>
                <c:rich>
                  <a:bodyPr/>
                  <a:lstStyle/>
                  <a:p>
                    <a:fld id="{C8806E90-583C-458A-BEF6-F791A5CEFF0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C-1C1E-4BF0-8CFE-0526784842F3}"/>
                </c:ext>
              </c:extLst>
            </c:dLbl>
            <c:dLbl>
              <c:idx val="7"/>
              <c:layout/>
              <c:tx>
                <c:rich>
                  <a:bodyPr/>
                  <a:lstStyle/>
                  <a:p>
                    <a:fld id="{D11FE223-240E-4A19-8D20-47EE173E9FB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D-1C1E-4BF0-8CFE-0526784842F3}"/>
                </c:ext>
              </c:extLst>
            </c:dLbl>
            <c:dLbl>
              <c:idx val="8"/>
              <c:layout/>
              <c:tx>
                <c:rich>
                  <a:bodyPr/>
                  <a:lstStyle/>
                  <a:p>
                    <a:fld id="{BCBBB0E5-52A2-4B97-96EE-2CB7F369A4C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F-1C1E-4BF0-8CFE-0526784842F3}"/>
                </c:ext>
              </c:extLst>
            </c:dLbl>
            <c:dLbl>
              <c:idx val="9"/>
              <c:layout/>
              <c:tx>
                <c:rich>
                  <a:bodyPr/>
                  <a:lstStyle/>
                  <a:p>
                    <a:fld id="{71D608A5-F7CF-4C0E-9700-327F0E77BE0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1-1C1E-4BF0-8CFE-0526784842F3}"/>
                </c:ext>
              </c:extLst>
            </c:dLbl>
            <c:dLbl>
              <c:idx val="10"/>
              <c:layout/>
              <c:tx>
                <c:rich>
                  <a:bodyPr/>
                  <a:lstStyle/>
                  <a:p>
                    <a:fld id="{F0FE4F62-2620-4691-8AA9-A8066232B9C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3-1C1E-4BF0-8CFE-0526784842F3}"/>
                </c:ext>
              </c:extLst>
            </c:dLbl>
            <c:dLbl>
              <c:idx val="11"/>
              <c:layout/>
              <c:tx>
                <c:rich>
                  <a:bodyPr/>
                  <a:lstStyle/>
                  <a:p>
                    <a:fld id="{939CAE00-F791-4D29-B649-4886BA23C48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5-1C1E-4BF0-8CFE-0526784842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AA0066"/>
                    </a:solidFill>
                    <a:latin typeface="Century Gothic" panose="020B050202020202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val>
            <c:numRef>
              <c:f>'20192023 Diff By Carrier'!$J$3:$J$14</c:f>
              <c:numCache>
                <c:formatCode>#,##0;[Red]\(#,##0\)</c:formatCode>
                <c:ptCount val="12"/>
                <c:pt idx="0">
                  <c:v>94355</c:v>
                </c:pt>
                <c:pt idx="1">
                  <c:v>88853</c:v>
                </c:pt>
                <c:pt idx="2">
                  <c:v>155672</c:v>
                </c:pt>
                <c:pt idx="3">
                  <c:v>162830</c:v>
                </c:pt>
                <c:pt idx="4">
                  <c:v>214218</c:v>
                </c:pt>
                <c:pt idx="5">
                  <c:v>243631</c:v>
                </c:pt>
                <c:pt idx="6">
                  <c:v>258977</c:v>
                </c:pt>
                <c:pt idx="7">
                  <c:v>217604</c:v>
                </c:pt>
                <c:pt idx="8">
                  <c:v>206439</c:v>
                </c:pt>
                <c:pt idx="9">
                  <c:v>229876</c:v>
                </c:pt>
                <c:pt idx="10">
                  <c:v>226212</c:v>
                </c:pt>
                <c:pt idx="11">
                  <c:v>214804</c:v>
                </c:pt>
              </c:numCache>
            </c:numRef>
          </c:val>
          <c:smooth val="0"/>
          <c:extLst>
            <c:ext xmlns:c15="http://schemas.microsoft.com/office/drawing/2012/chart" uri="{02D57815-91ED-43cb-92C2-25804820EDAC}">
              <c15:datalabelsRange>
                <c15:f>'20192023 Diff By Carrier'!$Z$23:$Z$34</c15:f>
                <c15:dlblRangeCache>
                  <c:ptCount val="12"/>
                  <c:pt idx="0">
                    <c:v>45%</c:v>
                  </c:pt>
                  <c:pt idx="1">
                    <c:v>44%</c:v>
                  </c:pt>
                  <c:pt idx="2">
                    <c:v>64%</c:v>
                  </c:pt>
                  <c:pt idx="3">
                    <c:v>69%</c:v>
                  </c:pt>
                  <c:pt idx="4">
                    <c:v>77%</c:v>
                  </c:pt>
                  <c:pt idx="5">
                    <c:v>85%</c:v>
                  </c:pt>
                  <c:pt idx="6">
                    <c:v>90%</c:v>
                  </c:pt>
                  <c:pt idx="7">
                    <c:v>84%</c:v>
                  </c:pt>
                  <c:pt idx="8">
                    <c:v>84%</c:v>
                  </c:pt>
                  <c:pt idx="9">
                    <c:v>85%</c:v>
                  </c:pt>
                  <c:pt idx="10">
                    <c:v>94%</c:v>
                  </c:pt>
                  <c:pt idx="11">
                    <c:v>86%</c:v>
                  </c:pt>
                </c15:dlblRangeCache>
              </c15:datalabelsRange>
            </c:ext>
            <c:ext xmlns:c16="http://schemas.microsoft.com/office/drawing/2014/chart" uri="{C3380CC4-5D6E-409C-BE32-E72D297353CC}">
              <c16:uniqueId val="{0000001E-1C1E-4BF0-8CFE-0526784842F3}"/>
            </c:ext>
          </c:extLst>
        </c:ser>
        <c:ser>
          <c:idx val="2"/>
          <c:order val="3"/>
          <c:tx>
            <c:strRef>
              <c:f>'20192023 Diff By Carrier'!$E$1:$G$1</c:f>
              <c:strCache>
                <c:ptCount val="1"/>
                <c:pt idx="0">
                  <c:v>2022</c:v>
                </c:pt>
              </c:strCache>
            </c:strRef>
          </c:tx>
          <c:spPr>
            <a:ln w="28575" cap="rnd">
              <a:solidFill>
                <a:srgbClr val="C00000"/>
              </a:solidFill>
              <a:prstDash val="solid"/>
              <a:round/>
            </a:ln>
            <a:effectLst/>
          </c:spPr>
          <c:marker>
            <c:symbol val="none"/>
          </c:marker>
          <c:dPt>
            <c:idx val="2"/>
            <c:marker>
              <c:symbol val="none"/>
            </c:marker>
            <c:bubble3D val="0"/>
            <c:spPr>
              <a:ln w="28575" cap="rnd">
                <a:solidFill>
                  <a:srgbClr val="C00000"/>
                </a:solidFill>
                <a:prstDash val="solid"/>
                <a:round/>
              </a:ln>
              <a:effectLst/>
            </c:spPr>
            <c:extLst>
              <c:ext xmlns:c16="http://schemas.microsoft.com/office/drawing/2014/chart" uri="{C3380CC4-5D6E-409C-BE32-E72D297353CC}">
                <c16:uniqueId val="{00000020-1C1E-4BF0-8CFE-0526784842F3}"/>
              </c:ext>
            </c:extLst>
          </c:dPt>
          <c:dLbls>
            <c:dLbl>
              <c:idx val="0"/>
              <c:layout/>
              <c:tx>
                <c:rich>
                  <a:bodyPr/>
                  <a:lstStyle/>
                  <a:p>
                    <a:fld id="{FF1A703C-5FFB-4741-83BB-0B9B59EAE8E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1-1C1E-4BF0-8CFE-0526784842F3}"/>
                </c:ext>
              </c:extLst>
            </c:dLbl>
            <c:dLbl>
              <c:idx val="1"/>
              <c:layout/>
              <c:tx>
                <c:rich>
                  <a:bodyPr/>
                  <a:lstStyle/>
                  <a:p>
                    <a:fld id="{5DF4AF38-32DD-4BC3-B758-142B358F2C5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2-1C1E-4BF0-8CFE-0526784842F3}"/>
                </c:ext>
              </c:extLst>
            </c:dLbl>
            <c:dLbl>
              <c:idx val="2"/>
              <c:layout/>
              <c:tx>
                <c:rich>
                  <a:bodyPr/>
                  <a:lstStyle/>
                  <a:p>
                    <a:fld id="{912FD436-FAD2-4315-A29F-ED3C19D4FE5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0-1C1E-4BF0-8CFE-0526784842F3}"/>
                </c:ext>
              </c:extLst>
            </c:dLbl>
            <c:dLbl>
              <c:idx val="3"/>
              <c:layout/>
              <c:tx>
                <c:rich>
                  <a:bodyPr/>
                  <a:lstStyle/>
                  <a:p>
                    <a:fld id="{6B729EE1-FEAF-48C6-93E0-3DA123DB7AE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3-1C1E-4BF0-8CFE-0526784842F3}"/>
                </c:ext>
              </c:extLst>
            </c:dLbl>
            <c:dLbl>
              <c:idx val="4"/>
              <c:layout/>
              <c:tx>
                <c:rich>
                  <a:bodyPr/>
                  <a:lstStyle/>
                  <a:p>
                    <a:fld id="{D617B2C2-592C-4484-B700-7471E0FB539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4-1C1E-4BF0-8CFE-0526784842F3}"/>
                </c:ext>
              </c:extLst>
            </c:dLbl>
            <c:dLbl>
              <c:idx val="5"/>
              <c:layout/>
              <c:tx>
                <c:rich>
                  <a:bodyPr/>
                  <a:lstStyle/>
                  <a:p>
                    <a:fld id="{4835B1CD-5B0F-437F-9CAC-634ADDAF730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25-1C1E-4BF0-8CFE-0526784842F3}"/>
                </c:ext>
              </c:extLst>
            </c:dLbl>
            <c:dLbl>
              <c:idx val="6"/>
              <c:layout/>
              <c:tx>
                <c:rich>
                  <a:bodyPr/>
                  <a:lstStyle/>
                  <a:p>
                    <a:fld id="{A1C97CB2-F900-4672-814C-D3677222526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26-1C1E-4BF0-8CFE-0526784842F3}"/>
                </c:ext>
              </c:extLst>
            </c:dLbl>
            <c:dLbl>
              <c:idx val="7"/>
              <c:layout/>
              <c:tx>
                <c:rich>
                  <a:bodyPr/>
                  <a:lstStyle/>
                  <a:p>
                    <a:fld id="{2A449AD7-9AB5-4A05-BC87-E5B9D7B88D9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27-1C1E-4BF0-8CFE-0526784842F3}"/>
                </c:ext>
              </c:extLst>
            </c:dLbl>
            <c:dLbl>
              <c:idx val="8"/>
              <c:layout/>
              <c:tx>
                <c:rich>
                  <a:bodyPr/>
                  <a:lstStyle/>
                  <a:p>
                    <a:fld id="{9A48EF59-0278-433F-B74C-FF80EC93C71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28-1C1E-4BF0-8CFE-0526784842F3}"/>
                </c:ext>
              </c:extLst>
            </c:dLbl>
            <c:dLbl>
              <c:idx val="9"/>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C1E-4BF0-8CFE-0526784842F3}"/>
                </c:ext>
              </c:extLst>
            </c:dLbl>
            <c:dLbl>
              <c:idx val="10"/>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C1E-4BF0-8CFE-0526784842F3}"/>
                </c:ext>
              </c:extLst>
            </c:dLbl>
            <c:dLbl>
              <c:idx val="11"/>
              <c:tx>
                <c:rich>
                  <a:bodyPr/>
                  <a:lstStyle/>
                  <a:p>
                    <a:endParaRPr lang="en-US"/>
                  </a:p>
                </c:rich>
              </c:tx>
              <c:dLblPos val="b"/>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C1E-4BF0-8CFE-0526784842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Century Gothic" panose="020B050202020202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val>
            <c:numRef>
              <c:f>'20192023 Diff By Carrier'!$G$3:$G$14</c:f>
              <c:numCache>
                <c:formatCode>#,##0;[Red]\(#,##0\)</c:formatCode>
                <c:ptCount val="12"/>
                <c:pt idx="0">
                  <c:v>161073</c:v>
                </c:pt>
                <c:pt idx="1">
                  <c:v>156069</c:v>
                </c:pt>
                <c:pt idx="2">
                  <c:v>224036</c:v>
                </c:pt>
                <c:pt idx="3">
                  <c:v>227243</c:v>
                </c:pt>
                <c:pt idx="4">
                  <c:v>269864</c:v>
                </c:pt>
                <c:pt idx="5">
                  <c:v>279965</c:v>
                </c:pt>
                <c:pt idx="6">
                  <c:v>286882</c:v>
                </c:pt>
                <c:pt idx="7">
                  <c:v>259300</c:v>
                </c:pt>
                <c:pt idx="8">
                  <c:v>260489</c:v>
                </c:pt>
              </c:numCache>
            </c:numRef>
          </c:val>
          <c:smooth val="0"/>
          <c:extLst>
            <c:ext xmlns:c15="http://schemas.microsoft.com/office/drawing/2012/chart" uri="{02D57815-91ED-43cb-92C2-25804820EDAC}">
              <c15:datalabelsRange>
                <c15:f>'20192023 Diff By Carrier'!$Z$35:$Z$43</c15:f>
                <c15:dlblRangeCache>
                  <c:ptCount val="9"/>
                  <c:pt idx="0">
                    <c:v>76%</c:v>
                  </c:pt>
                  <c:pt idx="1">
                    <c:v>77%</c:v>
                  </c:pt>
                  <c:pt idx="2">
                    <c:v>93%</c:v>
                  </c:pt>
                  <c:pt idx="3">
                    <c:v>96%</c:v>
                  </c:pt>
                  <c:pt idx="4">
                    <c:v>97%</c:v>
                  </c:pt>
                  <c:pt idx="5">
                    <c:v>98%</c:v>
                  </c:pt>
                  <c:pt idx="6">
                    <c:v>100%</c:v>
                  </c:pt>
                  <c:pt idx="7">
                    <c:v>100%</c:v>
                  </c:pt>
                  <c:pt idx="8">
                    <c:v>107%</c:v>
                  </c:pt>
                </c15:dlblRangeCache>
              </c15:datalabelsRange>
            </c:ext>
            <c:ext xmlns:c16="http://schemas.microsoft.com/office/drawing/2014/chart" uri="{C3380CC4-5D6E-409C-BE32-E72D297353CC}">
              <c16:uniqueId val="{0000002C-1C1E-4BF0-8CFE-0526784842F3}"/>
            </c:ext>
          </c:extLst>
        </c:ser>
        <c:dLbls>
          <c:showLegendKey val="0"/>
          <c:showVal val="0"/>
          <c:showCatName val="0"/>
          <c:showSerName val="0"/>
          <c:showPercent val="0"/>
          <c:showBubbleSize val="0"/>
        </c:dLbls>
        <c:smooth val="0"/>
        <c:axId val="1429001184"/>
        <c:axId val="1429001600"/>
      </c:lineChart>
      <c:catAx>
        <c:axId val="142900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29001600"/>
        <c:crosses val="autoZero"/>
        <c:auto val="1"/>
        <c:lblAlgn val="ctr"/>
        <c:lblOffset val="300"/>
        <c:noMultiLvlLbl val="0"/>
      </c:catAx>
      <c:valAx>
        <c:axId val="1429001600"/>
        <c:scaling>
          <c:orientation val="minMax"/>
          <c:max val="30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Passengers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4290011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05ABAC-6747-4410-BAAA-F4786DBF26EA}" type="datetimeFigureOut">
              <a:rPr lang="en-US" smtClean="0"/>
              <a:t>11/29/2022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40A878-CFB0-4582-B350-819972D013A2}" type="slidenum">
              <a:rPr lang="en-US" smtClean="0"/>
              <a:t>‹#›</a:t>
            </a:fld>
            <a:endParaRPr lang="en-US"/>
          </a:p>
        </p:txBody>
      </p:sp>
    </p:spTree>
    <p:extLst>
      <p:ext uri="{BB962C8B-B14F-4D97-AF65-F5344CB8AC3E}">
        <p14:creationId xmlns:p14="http://schemas.microsoft.com/office/powerpoint/2010/main" val="342410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24631-6322-4564-A32D-3F67C4152CB0}" type="slidenum">
              <a:rPr lang="en-US" smtClean="0"/>
              <a:t>4</a:t>
            </a:fld>
            <a:endParaRPr lang="en-US"/>
          </a:p>
        </p:txBody>
      </p:sp>
    </p:spTree>
    <p:extLst>
      <p:ext uri="{BB962C8B-B14F-4D97-AF65-F5344CB8AC3E}">
        <p14:creationId xmlns:p14="http://schemas.microsoft.com/office/powerpoint/2010/main" val="95513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24631-6322-4564-A32D-3F67C4152CB0}" type="slidenum">
              <a:rPr lang="en-US" smtClean="0"/>
              <a:t>5</a:t>
            </a:fld>
            <a:endParaRPr lang="en-US"/>
          </a:p>
        </p:txBody>
      </p:sp>
    </p:spTree>
    <p:extLst>
      <p:ext uri="{BB962C8B-B14F-4D97-AF65-F5344CB8AC3E}">
        <p14:creationId xmlns:p14="http://schemas.microsoft.com/office/powerpoint/2010/main" val="246587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78DFC5-C9A1-45F7-8715-1015A2F0E35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968611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8DFC5-C9A1-45F7-8715-1015A2F0E35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98363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8DFC5-C9A1-45F7-8715-1015A2F0E35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3151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8DFC5-C9A1-45F7-8715-1015A2F0E35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301159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78DFC5-C9A1-45F7-8715-1015A2F0E35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77312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78DFC5-C9A1-45F7-8715-1015A2F0E35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332911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78DFC5-C9A1-45F7-8715-1015A2F0E353}"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995776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78DFC5-C9A1-45F7-8715-1015A2F0E353}"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4010251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8DFC5-C9A1-45F7-8715-1015A2F0E353}"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2688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8DFC5-C9A1-45F7-8715-1015A2F0E35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356585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8DFC5-C9A1-45F7-8715-1015A2F0E35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F7569-4ED7-4D30-AAD5-39D0360EBA2C}" type="slidenum">
              <a:rPr lang="en-US" smtClean="0"/>
              <a:t>‹#›</a:t>
            </a:fld>
            <a:endParaRPr lang="en-US"/>
          </a:p>
        </p:txBody>
      </p:sp>
    </p:spTree>
    <p:extLst>
      <p:ext uri="{BB962C8B-B14F-4D97-AF65-F5344CB8AC3E}">
        <p14:creationId xmlns:p14="http://schemas.microsoft.com/office/powerpoint/2010/main" val="194268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8DFC5-C9A1-45F7-8715-1015A2F0E353}"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F7569-4ED7-4D30-AAD5-39D0360EBA2C}" type="slidenum">
              <a:rPr lang="en-US" smtClean="0"/>
              <a:t>‹#›</a:t>
            </a:fld>
            <a:endParaRPr lang="en-US"/>
          </a:p>
        </p:txBody>
      </p:sp>
    </p:spTree>
    <p:extLst>
      <p:ext uri="{BB962C8B-B14F-4D97-AF65-F5344CB8AC3E}">
        <p14:creationId xmlns:p14="http://schemas.microsoft.com/office/powerpoint/2010/main" val="343022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contractorlist@tulsaairports.com" TargetMode="External"/><Relationship Id="rId2" Type="http://schemas.openxmlformats.org/officeDocument/2006/relationships/hyperlink" Target="http://www.tulsaairports.com/"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consultantlist@tulsaairport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ulsaairports.com/"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hyperlink" Target="mailto:Kellye.Johnson@odot.org" TargetMode="External"/><Relationship Id="rId4" Type="http://schemas.openxmlformats.org/officeDocument/2006/relationships/hyperlink" Target="https://oklahoma.gov/odot.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okdot.gob2g.com/?TN=okdot"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3121"/>
            <a:ext cx="12506617" cy="8346807"/>
          </a:xfrm>
          <a:prstGeom prst="rect">
            <a:avLst/>
          </a:prstGeom>
        </p:spPr>
      </p:pic>
      <p:sp>
        <p:nvSpPr>
          <p:cNvPr id="4" name="Rectangle 3"/>
          <p:cNvSpPr/>
          <p:nvPr/>
        </p:nvSpPr>
        <p:spPr>
          <a:xfrm>
            <a:off x="0" y="690880"/>
            <a:ext cx="5614219" cy="5486399"/>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0750" y="2013011"/>
            <a:ext cx="5252718" cy="2554545"/>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cs typeface="Arial" panose="020B0604020202020204" pitchFamily="34" charset="0"/>
              </a:rPr>
              <a:t>Disadvantaged Business Enterprise (DBE) Outreach</a:t>
            </a:r>
          </a:p>
          <a:p>
            <a:r>
              <a:rPr lang="en-US" sz="2400" dirty="0" smtClean="0">
                <a:solidFill>
                  <a:schemeClr val="bg1"/>
                </a:solidFill>
                <a:latin typeface="Myriad Pro" panose="020B0503030403020204" pitchFamily="34" charset="0"/>
                <a:cs typeface="Arial" panose="020B0604020202020204" pitchFamily="34" charset="0"/>
              </a:rPr>
              <a:t>November 30, 2022</a:t>
            </a:r>
            <a:endParaRPr lang="en-US" sz="2400" dirty="0">
              <a:solidFill>
                <a:schemeClr val="bg1"/>
              </a:solidFill>
              <a:latin typeface="Myriad Pro" panose="020B0503030403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866" y="5543331"/>
            <a:ext cx="1753602" cy="425379"/>
          </a:xfrm>
          <a:prstGeom prst="rect">
            <a:avLst/>
          </a:prstGeom>
        </p:spPr>
      </p:pic>
    </p:spTree>
    <p:extLst>
      <p:ext uri="{BB962C8B-B14F-4D97-AF65-F5344CB8AC3E}">
        <p14:creationId xmlns:p14="http://schemas.microsoft.com/office/powerpoint/2010/main" val="2972928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355360"/>
            <a:ext cx="12192002" cy="1325564"/>
          </a:xfrm>
          <a:prstGeom prst="rect">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322380" y="439058"/>
            <a:ext cx="13237" cy="1100737"/>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14" y="586617"/>
            <a:ext cx="1622518" cy="872322"/>
          </a:xfrm>
          <a:prstGeom prst="rect">
            <a:avLst/>
          </a:prstGeom>
        </p:spPr>
      </p:pic>
      <p:sp>
        <p:nvSpPr>
          <p:cNvPr id="7" name="Rectangle 6"/>
          <p:cNvSpPr/>
          <p:nvPr/>
        </p:nvSpPr>
        <p:spPr>
          <a:xfrm>
            <a:off x="2546565" y="673956"/>
            <a:ext cx="5161991" cy="630942"/>
          </a:xfrm>
          <a:prstGeom prst="rect">
            <a:avLst/>
          </a:prstGeom>
        </p:spPr>
        <p:txBody>
          <a:bodyPr wrap="none">
            <a:spAutoFit/>
          </a:bodyPr>
          <a:lstStyle/>
          <a:p>
            <a:r>
              <a:rPr lang="en-US" sz="3500" b="1" dirty="0" smtClean="0">
                <a:solidFill>
                  <a:schemeClr val="bg1"/>
                </a:solidFill>
                <a:latin typeface="Myriad Pro" panose="020B0503030403020204" pitchFamily="34" charset="0"/>
              </a:rPr>
              <a:t>DBE and ACDBE Program</a:t>
            </a:r>
            <a:endParaRPr lang="en-US" sz="3500" dirty="0">
              <a:solidFill>
                <a:schemeClr val="bg1"/>
              </a:solidFill>
              <a:latin typeface="Myriad Pro" panose="020B0503030403020204" pitchFamily="34" charset="0"/>
            </a:endParaRPr>
          </a:p>
        </p:txBody>
      </p:sp>
      <p:sp>
        <p:nvSpPr>
          <p:cNvPr id="13" name="TextBox 12"/>
          <p:cNvSpPr txBox="1"/>
          <p:nvPr/>
        </p:nvSpPr>
        <p:spPr>
          <a:xfrm>
            <a:off x="1003168" y="2311481"/>
            <a:ext cx="10601808" cy="3785652"/>
          </a:xfrm>
          <a:prstGeom prst="rect">
            <a:avLst/>
          </a:prstGeom>
          <a:noFill/>
        </p:spPr>
        <p:txBody>
          <a:bodyPr wrap="square" rtlCol="0">
            <a:spAutoFit/>
          </a:bodyPr>
          <a:lstStyle/>
          <a:p>
            <a:r>
              <a:rPr lang="en-US" sz="2000" dirty="0" smtClean="0">
                <a:solidFill>
                  <a:srgbClr val="4D4D4F"/>
                </a:solidFill>
                <a:latin typeface="Myriad Pro" panose="020B0503030403020204" pitchFamily="34" charset="0"/>
              </a:rPr>
              <a:t>A </a:t>
            </a:r>
            <a:r>
              <a:rPr lang="en-US" sz="2000" b="1" dirty="0">
                <a:solidFill>
                  <a:srgbClr val="4D4D4F"/>
                </a:solidFill>
                <a:latin typeface="Myriad Pro" panose="020B0503030403020204" pitchFamily="34" charset="0"/>
              </a:rPr>
              <a:t>Disadvantaged Business Enterprise (DBE) </a:t>
            </a:r>
            <a:r>
              <a:rPr lang="en-US" sz="2000" dirty="0">
                <a:solidFill>
                  <a:srgbClr val="4D4D4F"/>
                </a:solidFill>
                <a:latin typeface="Myriad Pro" panose="020B0503030403020204" pitchFamily="34" charset="0"/>
              </a:rPr>
              <a:t>is a business primarily engaged in the construction industry, that offers services that can participate in state highway, transit, and airport projects</a:t>
            </a:r>
          </a:p>
          <a:p>
            <a:endParaRPr lang="en-US" sz="2000" dirty="0">
              <a:solidFill>
                <a:srgbClr val="4D4D4F"/>
              </a:solidFill>
              <a:latin typeface="Myriad Pro" panose="020B0503030403020204" pitchFamily="34" charset="0"/>
            </a:endParaRPr>
          </a:p>
          <a:p>
            <a:r>
              <a:rPr lang="en-US" sz="2000" dirty="0">
                <a:solidFill>
                  <a:srgbClr val="4D4D4F"/>
                </a:solidFill>
                <a:latin typeface="Myriad Pro" panose="020B0503030403020204" pitchFamily="34" charset="0"/>
              </a:rPr>
              <a:t>An </a:t>
            </a:r>
            <a:r>
              <a:rPr lang="en-US" sz="2000" b="1" i="1" dirty="0">
                <a:solidFill>
                  <a:srgbClr val="4D4D4F"/>
                </a:solidFill>
                <a:latin typeface="Myriad Pro" panose="020B0503030403020204" pitchFamily="34" charset="0"/>
              </a:rPr>
              <a:t>Airport Concession </a:t>
            </a:r>
            <a:r>
              <a:rPr lang="en-US" sz="2000" b="1" dirty="0" smtClean="0">
                <a:solidFill>
                  <a:srgbClr val="4D4D4F"/>
                </a:solidFill>
                <a:latin typeface="Myriad Pro" panose="020B0503030403020204" pitchFamily="34" charset="0"/>
              </a:rPr>
              <a:t>Disadvantaged Business </a:t>
            </a:r>
            <a:r>
              <a:rPr lang="en-US" sz="2000" b="1" dirty="0">
                <a:solidFill>
                  <a:srgbClr val="4D4D4F"/>
                </a:solidFill>
                <a:latin typeface="Myriad Pro" panose="020B0503030403020204" pitchFamily="34" charset="0"/>
              </a:rPr>
              <a:t>Enterprise (ACDBE) </a:t>
            </a:r>
            <a:r>
              <a:rPr lang="en-US" sz="2000" dirty="0">
                <a:solidFill>
                  <a:srgbClr val="4D4D4F"/>
                </a:solidFill>
                <a:latin typeface="Myriad Pro" panose="020B0503030403020204" pitchFamily="34" charset="0"/>
              </a:rPr>
              <a:t>is a business engaged in the sale of goods/ or services to the public or a business that provides goods and services to those businesses located at the airport. </a:t>
            </a:r>
          </a:p>
          <a:p>
            <a:endParaRPr lang="en-US" sz="2000" dirty="0">
              <a:solidFill>
                <a:srgbClr val="4D4D4F"/>
              </a:solidFill>
              <a:latin typeface="Myriad Pro" panose="020B0503030403020204" pitchFamily="34" charset="0"/>
            </a:endParaRPr>
          </a:p>
          <a:p>
            <a:r>
              <a:rPr lang="en-US" sz="2000" dirty="0">
                <a:solidFill>
                  <a:srgbClr val="4D4D4F"/>
                </a:solidFill>
                <a:latin typeface="Myriad Pro" panose="020B0503030403020204" pitchFamily="34" charset="0"/>
              </a:rPr>
              <a:t>A business that does not have an office, store or other type of location on the airport premises may still be considered a concession if activities take place at the airport.</a:t>
            </a:r>
          </a:p>
          <a:p>
            <a:pPr marL="342900" indent="-342900">
              <a:buFont typeface="Arial" panose="020B0604020202020204" pitchFamily="34" charset="0"/>
              <a:buChar char="•"/>
            </a:pPr>
            <a:r>
              <a:rPr lang="en-US" sz="2000" dirty="0">
                <a:solidFill>
                  <a:srgbClr val="4D4D4F"/>
                </a:solidFill>
                <a:latin typeface="Myriad Pro" panose="020B0503030403020204" pitchFamily="34" charset="0"/>
              </a:rPr>
              <a:t>Advertising</a:t>
            </a:r>
          </a:p>
          <a:p>
            <a:pPr marL="342900" indent="-342900">
              <a:buFont typeface="Arial" panose="020B0604020202020204" pitchFamily="34" charset="0"/>
              <a:buChar char="•"/>
            </a:pPr>
            <a:r>
              <a:rPr lang="en-US" sz="2000" dirty="0">
                <a:solidFill>
                  <a:srgbClr val="4D4D4F"/>
                </a:solidFill>
                <a:latin typeface="Myriad Pro" panose="020B0503030403020204" pitchFamily="34" charset="0"/>
              </a:rPr>
              <a:t>Web-based or electronic businesses that can be accessed at the airport</a:t>
            </a:r>
          </a:p>
          <a:p>
            <a:pPr marL="342900" indent="-342900">
              <a:buFont typeface="Arial" panose="020B0604020202020204" pitchFamily="34" charset="0"/>
              <a:buChar char="•"/>
            </a:pPr>
            <a:r>
              <a:rPr lang="en-US" sz="2000" dirty="0" smtClean="0">
                <a:solidFill>
                  <a:srgbClr val="4D4D4F"/>
                </a:solidFill>
                <a:latin typeface="Myriad Pro" panose="020B0503030403020204" pitchFamily="34" charset="0"/>
              </a:rPr>
              <a:t>Businesses </a:t>
            </a:r>
            <a:r>
              <a:rPr lang="en-US" sz="2000" dirty="0">
                <a:solidFill>
                  <a:srgbClr val="4D4D4F"/>
                </a:solidFill>
                <a:latin typeface="Myriad Pro" panose="020B0503030403020204" pitchFamily="34" charset="0"/>
              </a:rPr>
              <a:t>that provide goods and services to our concessionaire</a:t>
            </a:r>
          </a:p>
        </p:txBody>
      </p:sp>
      <p:sp>
        <p:nvSpPr>
          <p:cNvPr id="8" name="Rectangle 7"/>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9" name="TextBox 8"/>
          <p:cNvSpPr txBox="1"/>
          <p:nvPr/>
        </p:nvSpPr>
        <p:spPr>
          <a:xfrm>
            <a:off x="524287" y="681229"/>
            <a:ext cx="6248400"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What is the difference?</a:t>
            </a:r>
            <a:endParaRPr lang="en-US" sz="2000" dirty="0">
              <a:solidFill>
                <a:prstClr val="white"/>
              </a:solidFill>
              <a:latin typeface="Myriad Pro" panose="020B0503030403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2966143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1469" y="-213822"/>
            <a:ext cx="10695017" cy="7130011"/>
          </a:xfrm>
          <a:prstGeom prst="rect">
            <a:avLst/>
          </a:prstGeom>
        </p:spPr>
      </p:pic>
      <p:sp>
        <p:nvSpPr>
          <p:cNvPr id="10" name="Rectangle 9"/>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548" y="2596462"/>
            <a:ext cx="6583788" cy="1446550"/>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cs typeface="Arial" panose="020B0604020202020204" pitchFamily="34" charset="0"/>
              </a:rPr>
              <a:t>Projects in</a:t>
            </a:r>
          </a:p>
          <a:p>
            <a:r>
              <a:rPr lang="en-US" sz="4400" b="1" dirty="0" smtClean="0">
                <a:solidFill>
                  <a:schemeClr val="bg1"/>
                </a:solidFill>
                <a:latin typeface="Myriad Pro" panose="020B0503030403020204" pitchFamily="34" charset="0"/>
                <a:cs typeface="Arial" panose="020B0604020202020204" pitchFamily="34" charset="0"/>
              </a:rPr>
              <a:t>Progress = $119.7M</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737284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45526" y="-29290"/>
            <a:ext cx="10832941" cy="6858000"/>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0081" y="1874728"/>
            <a:ext cx="6583788" cy="3354765"/>
          </a:xfrm>
          <a:prstGeom prst="rect">
            <a:avLst/>
          </a:prstGeom>
          <a:noFill/>
        </p:spPr>
        <p:txBody>
          <a:bodyPr wrap="square" rtlCol="0">
            <a:spAutoFit/>
          </a:bodyPr>
          <a:lstStyle/>
          <a:p>
            <a:r>
              <a:rPr lang="en-US" sz="4800" b="1" dirty="0" smtClean="0">
                <a:solidFill>
                  <a:schemeClr val="bg1"/>
                </a:solidFill>
                <a:latin typeface="Myriad Pro" panose="020B0503030403020204" pitchFamily="34" charset="0"/>
              </a:rPr>
              <a:t>Hotel</a:t>
            </a:r>
          </a:p>
          <a:p>
            <a:r>
              <a:rPr lang="en-US" sz="4800" b="1" dirty="0" smtClean="0">
                <a:solidFill>
                  <a:schemeClr val="bg1"/>
                </a:solidFill>
                <a:latin typeface="Myriad Pro" panose="020B0503030403020204" pitchFamily="34" charset="0"/>
              </a:rPr>
              <a:t>Construction</a:t>
            </a:r>
          </a:p>
          <a:p>
            <a:pPr defTabSz="342900"/>
            <a:r>
              <a:rPr lang="en-US" sz="2800" dirty="0" smtClean="0">
                <a:solidFill>
                  <a:prstClr val="white"/>
                </a:solidFill>
                <a:latin typeface="Myriad Pro" panose="020B0503030403020204" pitchFamily="34" charset="0"/>
                <a:cs typeface="Arial" panose="020B0604020202020204" pitchFamily="34" charset="0"/>
              </a:rPr>
              <a:t>Home </a:t>
            </a:r>
            <a:r>
              <a:rPr lang="en-US" sz="2800" dirty="0">
                <a:solidFill>
                  <a:prstClr val="white"/>
                </a:solidFill>
                <a:latin typeface="Myriad Pro" panose="020B0503030403020204" pitchFamily="34" charset="0"/>
                <a:cs typeface="Arial" panose="020B0604020202020204" pitchFamily="34" charset="0"/>
              </a:rPr>
              <a:t>2 </a:t>
            </a:r>
            <a:r>
              <a:rPr lang="en-US" sz="2800" dirty="0" smtClean="0">
                <a:solidFill>
                  <a:prstClr val="white"/>
                </a:solidFill>
                <a:latin typeface="Myriad Pro" panose="020B0503030403020204" pitchFamily="34" charset="0"/>
                <a:cs typeface="Arial" panose="020B0604020202020204" pitchFamily="34" charset="0"/>
              </a:rPr>
              <a:t>Suites by </a:t>
            </a:r>
            <a:r>
              <a:rPr lang="en-US" sz="2800" dirty="0">
                <a:solidFill>
                  <a:prstClr val="white"/>
                </a:solidFill>
                <a:latin typeface="Myriad Pro" panose="020B0503030403020204" pitchFamily="34" charset="0"/>
                <a:cs typeface="Arial" panose="020B0604020202020204" pitchFamily="34" charset="0"/>
              </a:rPr>
              <a:t>Hilton</a:t>
            </a:r>
          </a:p>
          <a:p>
            <a:pPr defTabSz="342900"/>
            <a:endParaRPr lang="en-US" sz="2800" dirty="0" smtClean="0">
              <a:solidFill>
                <a:prstClr val="white"/>
              </a:solidFill>
              <a:latin typeface="Myriad Pro" panose="020B0503030403020204" pitchFamily="34" charset="0"/>
              <a:cs typeface="Arial" panose="020B0604020202020204" pitchFamily="34" charset="0"/>
            </a:endParaRPr>
          </a:p>
          <a:p>
            <a:pPr defTabSz="342900"/>
            <a:r>
              <a:rPr lang="en-US" sz="2000" dirty="0" smtClean="0">
                <a:solidFill>
                  <a:schemeClr val="bg1"/>
                </a:solidFill>
                <a:latin typeface="Myriad Pro" panose="020B0503030403020204" pitchFamily="34" charset="0"/>
              </a:rPr>
              <a:t>Hotel </a:t>
            </a:r>
            <a:r>
              <a:rPr lang="en-US" sz="2000" dirty="0">
                <a:solidFill>
                  <a:schemeClr val="bg1"/>
                </a:solidFill>
                <a:latin typeface="Myriad Pro" panose="020B0503030403020204" pitchFamily="34" charset="0"/>
              </a:rPr>
              <a:t>Groundbreaking: </a:t>
            </a:r>
            <a:r>
              <a:rPr lang="en-US" sz="2000" dirty="0" smtClean="0">
                <a:solidFill>
                  <a:schemeClr val="bg1"/>
                </a:solidFill>
                <a:latin typeface="Myriad Pro" panose="020B0503030403020204" pitchFamily="34" charset="0"/>
              </a:rPr>
              <a:t>May 2022</a:t>
            </a:r>
            <a:endParaRPr lang="en-US" sz="2000" dirty="0">
              <a:solidFill>
                <a:schemeClr val="bg1"/>
              </a:solidFill>
              <a:latin typeface="Myriad Pro" panose="020B0503030403020204" pitchFamily="34" charset="0"/>
            </a:endParaRPr>
          </a:p>
          <a:p>
            <a:r>
              <a:rPr lang="en-US" sz="2000" dirty="0">
                <a:solidFill>
                  <a:schemeClr val="bg1"/>
                </a:solidFill>
                <a:latin typeface="Myriad Pro" panose="020B0503030403020204" pitchFamily="34" charset="0"/>
              </a:rPr>
              <a:t>Expected Completion: Summer 2023</a:t>
            </a:r>
          </a:p>
          <a:p>
            <a:pPr defTabSz="342900"/>
            <a:endParaRPr lang="en-US" sz="2000" dirty="0">
              <a:solidFill>
                <a:prstClr val="white"/>
              </a:solidFill>
              <a:latin typeface="Myriad Pro" panose="020B0503030403020204" pitchFamily="34" charset="0"/>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3950217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55515" y="428728"/>
            <a:ext cx="0" cy="11773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72717" y="-89829"/>
            <a:ext cx="9845787" cy="7384339"/>
          </a:xfrm>
          <a:prstGeom prst="rect">
            <a:avLst/>
          </a:prstGeom>
        </p:spPr>
      </p:pic>
      <p:sp>
        <p:nvSpPr>
          <p:cNvPr id="15" name="Rectangle 14"/>
          <p:cNvSpPr/>
          <p:nvPr/>
        </p:nvSpPr>
        <p:spPr>
          <a:xfrm>
            <a:off x="0" y="813144"/>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13" name="TextBox 12"/>
          <p:cNvSpPr txBox="1"/>
          <p:nvPr/>
        </p:nvSpPr>
        <p:spPr>
          <a:xfrm>
            <a:off x="308582" y="956353"/>
            <a:ext cx="4354858" cy="2923877"/>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Air Traffic Control Tower &amp; Base Building Replacement</a:t>
            </a:r>
          </a:p>
          <a:p>
            <a:pPr defTabSz="342891"/>
            <a:endParaRPr lang="en-US" sz="2400" dirty="0" smtClean="0">
              <a:solidFill>
                <a:prstClr val="white"/>
              </a:solidFill>
              <a:latin typeface="Myriad Pro" panose="020B0503030403020204" pitchFamily="34" charset="0"/>
              <a:cs typeface="Arial" panose="020B0604020202020204" pitchFamily="34" charset="0"/>
            </a:endParaRPr>
          </a:p>
        </p:txBody>
      </p:sp>
      <p:sp>
        <p:nvSpPr>
          <p:cNvPr id="9" name="TextBox 8"/>
          <p:cNvSpPr txBox="1"/>
          <p:nvPr/>
        </p:nvSpPr>
        <p:spPr>
          <a:xfrm>
            <a:off x="273906" y="3800919"/>
            <a:ext cx="3953622" cy="2215991"/>
          </a:xfrm>
          <a:prstGeom prst="rect">
            <a:avLst/>
          </a:prstGeom>
          <a:noFill/>
        </p:spPr>
        <p:txBody>
          <a:bodyPr wrap="square" rtlCol="0">
            <a:spAutoFit/>
          </a:bodyPr>
          <a:lstStyle/>
          <a:p>
            <a:r>
              <a:rPr lang="en-US" sz="1600" dirty="0" smtClean="0">
                <a:solidFill>
                  <a:schemeClr val="bg1"/>
                </a:solidFill>
                <a:latin typeface="Myriad Pro" panose="020B0503030403020204" pitchFamily="34" charset="0"/>
              </a:rPr>
              <a:t>This </a:t>
            </a:r>
            <a:r>
              <a:rPr lang="en-US" sz="1600" b="1" dirty="0" smtClean="0">
                <a:solidFill>
                  <a:schemeClr val="bg1"/>
                </a:solidFill>
                <a:latin typeface="Myriad Pro" panose="020B0503030403020204" pitchFamily="34" charset="0"/>
              </a:rPr>
              <a:t>$94M project </a:t>
            </a:r>
            <a:r>
              <a:rPr lang="en-US" sz="1600" dirty="0" smtClean="0">
                <a:solidFill>
                  <a:schemeClr val="bg1"/>
                </a:solidFill>
                <a:latin typeface="Myriad Pro" panose="020B0503030403020204" pitchFamily="34" charset="0"/>
              </a:rPr>
              <a:t>replaces the 61 year old tower built to accommodate technology used in the mid 20</a:t>
            </a:r>
            <a:r>
              <a:rPr lang="en-US" sz="1600" baseline="30000" dirty="0" smtClean="0">
                <a:solidFill>
                  <a:schemeClr val="bg1"/>
                </a:solidFill>
                <a:latin typeface="Myriad Pro" panose="020B0503030403020204" pitchFamily="34" charset="0"/>
              </a:rPr>
              <a:t>th</a:t>
            </a:r>
            <a:r>
              <a:rPr lang="en-US" sz="1600" dirty="0" smtClean="0">
                <a:solidFill>
                  <a:schemeClr val="bg1"/>
                </a:solidFill>
                <a:latin typeface="Myriad Pro" panose="020B0503030403020204" pitchFamily="34" charset="0"/>
              </a:rPr>
              <a:t> century, including tele types and transistor radios.  The new tower will stand 234’ to eye level in the tower cab and include the latest in air navigation technology and equipment. </a:t>
            </a:r>
          </a:p>
          <a:p>
            <a:endParaRPr lang="en-US" sz="1000" dirty="0" smtClean="0">
              <a:solidFill>
                <a:schemeClr val="bg1"/>
              </a:solidFill>
              <a:latin typeface="Myriad Pro" panose="020B0503030403020204" pitchFamily="34" charset="0"/>
            </a:endParaRPr>
          </a:p>
          <a:p>
            <a:r>
              <a:rPr lang="en-US" sz="1600" dirty="0" smtClean="0">
                <a:solidFill>
                  <a:schemeClr val="bg1"/>
                </a:solidFill>
                <a:latin typeface="Myriad Pro" panose="020B0503030403020204" pitchFamily="34" charset="0"/>
              </a:rPr>
              <a:t>Architect:  LEO A DALY</a:t>
            </a:r>
          </a:p>
        </p:txBody>
      </p:sp>
    </p:spTree>
    <p:extLst>
      <p:ext uri="{BB962C8B-B14F-4D97-AF65-F5344CB8AC3E}">
        <p14:creationId xmlns:p14="http://schemas.microsoft.com/office/powerpoint/2010/main" val="3097334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55515" y="428728"/>
            <a:ext cx="0" cy="11773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8333" b="18537"/>
          <a:stretch/>
        </p:blipFill>
        <p:spPr>
          <a:xfrm>
            <a:off x="909691" y="3946460"/>
            <a:ext cx="4953871" cy="271707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042" t="17416" r="15715" b="8589"/>
          <a:stretch/>
        </p:blipFill>
        <p:spPr>
          <a:xfrm>
            <a:off x="6461654" y="2004934"/>
            <a:ext cx="5617134" cy="4658600"/>
          </a:xfrm>
          <a:prstGeom prst="rect">
            <a:avLst/>
          </a:prstGeom>
        </p:spPr>
      </p:pic>
      <p:sp>
        <p:nvSpPr>
          <p:cNvPr id="11" name="Rectangle 10"/>
          <p:cNvSpPr/>
          <p:nvPr/>
        </p:nvSpPr>
        <p:spPr>
          <a:xfrm>
            <a:off x="0" y="336523"/>
            <a:ext cx="12192000" cy="1553183"/>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cxnSp>
        <p:nvCxnSpPr>
          <p:cNvPr id="12" name="Straight Connector 11"/>
          <p:cNvCxnSpPr/>
          <p:nvPr/>
        </p:nvCxnSpPr>
        <p:spPr>
          <a:xfrm flipH="1">
            <a:off x="8190407" y="511978"/>
            <a:ext cx="389" cy="12022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8880" y="701047"/>
            <a:ext cx="7620646" cy="1077218"/>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CBP – GAF/FIS - $30M</a:t>
            </a:r>
          </a:p>
          <a:p>
            <a:pPr defTabSz="342891"/>
            <a:endParaRPr lang="en-US" sz="2400" dirty="0" smtClean="0">
              <a:solidFill>
                <a:prstClr val="white"/>
              </a:solidFill>
              <a:latin typeface="Myriad Pro" panose="020B0503030403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34552" y="604355"/>
            <a:ext cx="1774475" cy="954018"/>
          </a:xfrm>
          <a:prstGeom prst="rect">
            <a:avLst/>
          </a:prstGeom>
        </p:spPr>
      </p:pic>
      <p:sp>
        <p:nvSpPr>
          <p:cNvPr id="9" name="TextBox 8"/>
          <p:cNvSpPr txBox="1"/>
          <p:nvPr/>
        </p:nvSpPr>
        <p:spPr>
          <a:xfrm>
            <a:off x="111302" y="1970554"/>
            <a:ext cx="6350352" cy="1738938"/>
          </a:xfrm>
          <a:prstGeom prst="rect">
            <a:avLst/>
          </a:prstGeom>
          <a:noFill/>
        </p:spPr>
        <p:txBody>
          <a:bodyPr wrap="square" rtlCol="0">
            <a:spAutoFit/>
          </a:bodyPr>
          <a:lstStyle/>
          <a:p>
            <a:r>
              <a:rPr lang="en-US" sz="1600" dirty="0" smtClean="0">
                <a:solidFill>
                  <a:srgbClr val="4D4D4F"/>
                </a:solidFill>
                <a:latin typeface="Myriad Pro" panose="020B0503030403020204" pitchFamily="34" charset="0"/>
              </a:rPr>
              <a:t>This </a:t>
            </a:r>
            <a:r>
              <a:rPr lang="en-US" sz="1600" b="1" dirty="0" smtClean="0">
                <a:solidFill>
                  <a:srgbClr val="4D4D4F"/>
                </a:solidFill>
                <a:latin typeface="Myriad Pro" panose="020B0503030403020204" pitchFamily="34" charset="0"/>
              </a:rPr>
              <a:t>$15M project </a:t>
            </a:r>
            <a:r>
              <a:rPr lang="en-US" sz="1600" dirty="0" smtClean="0">
                <a:solidFill>
                  <a:srgbClr val="4D4D4F"/>
                </a:solidFill>
                <a:latin typeface="Myriad Pro" panose="020B0503030403020204" pitchFamily="34" charset="0"/>
              </a:rPr>
              <a:t>includes construction of a new General Aviation Facility to support CBP’s operation making Tulsa an international port of entry for flights with 20 or fewer passengers.  A Federal Inspection Service facility will also be built to allow processing of international commercial passenger flights.  </a:t>
            </a:r>
          </a:p>
          <a:p>
            <a:endParaRPr lang="en-US" sz="1000" dirty="0" smtClean="0">
              <a:solidFill>
                <a:srgbClr val="4D4D4F"/>
              </a:solidFill>
              <a:latin typeface="Myriad Pro" panose="020B0503030403020204" pitchFamily="34" charset="0"/>
            </a:endParaRPr>
          </a:p>
          <a:p>
            <a:r>
              <a:rPr lang="en-US" sz="1600" dirty="0" smtClean="0">
                <a:solidFill>
                  <a:srgbClr val="4D4D4F"/>
                </a:solidFill>
                <a:latin typeface="Myriad Pro" panose="020B0503030403020204" pitchFamily="34" charset="0"/>
              </a:rPr>
              <a:t>Architects:  </a:t>
            </a:r>
            <a:r>
              <a:rPr lang="en-US" sz="1600" dirty="0" err="1" smtClean="0">
                <a:solidFill>
                  <a:srgbClr val="4D4D4F"/>
                </a:solidFill>
                <a:latin typeface="Myriad Pro" panose="020B0503030403020204" pitchFamily="34" charset="0"/>
              </a:rPr>
              <a:t>Corgan</a:t>
            </a:r>
            <a:r>
              <a:rPr lang="en-US" sz="1600" dirty="0" smtClean="0">
                <a:solidFill>
                  <a:srgbClr val="4D4D4F"/>
                </a:solidFill>
                <a:latin typeface="Myriad Pro" panose="020B0503030403020204" pitchFamily="34" charset="0"/>
              </a:rPr>
              <a:t> &amp; Associates, </a:t>
            </a:r>
            <a:r>
              <a:rPr lang="en-US" sz="1600" dirty="0" err="1" smtClean="0">
                <a:solidFill>
                  <a:srgbClr val="4D4D4F"/>
                </a:solidFill>
                <a:latin typeface="Myriad Pro" panose="020B0503030403020204" pitchFamily="34" charset="0"/>
              </a:rPr>
              <a:t>Selser</a:t>
            </a:r>
            <a:r>
              <a:rPr lang="en-US" sz="1600" dirty="0" smtClean="0">
                <a:solidFill>
                  <a:srgbClr val="4D4D4F"/>
                </a:solidFill>
                <a:latin typeface="Myriad Pro" panose="020B0503030403020204" pitchFamily="34" charset="0"/>
              </a:rPr>
              <a:t> Schaefer</a:t>
            </a:r>
          </a:p>
        </p:txBody>
      </p:sp>
    </p:spTree>
    <p:extLst>
      <p:ext uri="{BB962C8B-B14F-4D97-AF65-F5344CB8AC3E}">
        <p14:creationId xmlns:p14="http://schemas.microsoft.com/office/powerpoint/2010/main" val="3682434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55515" y="428728"/>
            <a:ext cx="0" cy="11773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419787" y="204284"/>
            <a:ext cx="11498480" cy="6653716"/>
          </a:xfrm>
          <a:prstGeom prst="rect">
            <a:avLst/>
          </a:prstGeom>
        </p:spPr>
      </p:pic>
    </p:spTree>
    <p:extLst>
      <p:ext uri="{BB962C8B-B14F-4D97-AF65-F5344CB8AC3E}">
        <p14:creationId xmlns:p14="http://schemas.microsoft.com/office/powerpoint/2010/main" val="2112490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955515" y="428728"/>
            <a:ext cx="0" cy="11773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315884" y="186904"/>
            <a:ext cx="11441511" cy="6535463"/>
          </a:xfrm>
          <a:prstGeom prst="rect">
            <a:avLst/>
          </a:prstGeom>
        </p:spPr>
      </p:pic>
    </p:spTree>
    <p:extLst>
      <p:ext uri="{BB962C8B-B14F-4D97-AF65-F5344CB8AC3E}">
        <p14:creationId xmlns:p14="http://schemas.microsoft.com/office/powerpoint/2010/main" val="3230146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1640044"/>
            <a:ext cx="5244008" cy="3231654"/>
          </a:xfrm>
          <a:prstGeom prst="rect">
            <a:avLst/>
          </a:prstGeom>
          <a:noFill/>
        </p:spPr>
        <p:txBody>
          <a:bodyPr wrap="square" rtlCol="0">
            <a:spAutoFit/>
          </a:bodyPr>
          <a:lstStyle/>
          <a:p>
            <a:r>
              <a:rPr lang="en-US" sz="3200" b="1" dirty="0" smtClean="0">
                <a:solidFill>
                  <a:schemeClr val="bg1"/>
                </a:solidFill>
                <a:latin typeface="Myriad Pro" panose="020B0503030403020204" pitchFamily="34" charset="0"/>
              </a:rPr>
              <a:t>Runway 18R-36L Improvements</a:t>
            </a:r>
          </a:p>
          <a:p>
            <a:r>
              <a:rPr lang="en-US" sz="2800" b="1" dirty="0" smtClean="0">
                <a:solidFill>
                  <a:schemeClr val="bg1"/>
                </a:solidFill>
                <a:latin typeface="Myriad Pro" panose="020B0503030403020204" pitchFamily="34" charset="0"/>
              </a:rPr>
              <a:t>$13,400,000</a:t>
            </a:r>
          </a:p>
          <a:p>
            <a:endParaRPr lang="en-US" sz="2800" b="1" dirty="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Architect: ATKINS</a:t>
            </a:r>
          </a:p>
          <a:p>
            <a:r>
              <a:rPr lang="en-US" sz="2800" dirty="0" smtClean="0">
                <a:solidFill>
                  <a:schemeClr val="bg1"/>
                </a:solidFill>
                <a:latin typeface="Myriad Pro" panose="020B0503030403020204" pitchFamily="34" charset="0"/>
              </a:rPr>
              <a:t>Prime:  APAC-Central</a:t>
            </a:r>
          </a:p>
          <a:p>
            <a:r>
              <a:rPr lang="en-US" sz="2800" dirty="0" smtClean="0">
                <a:solidFill>
                  <a:schemeClr val="bg1"/>
                </a:solidFill>
                <a:latin typeface="Myriad Pro" panose="020B0503030403020204" pitchFamily="34" charset="0"/>
              </a:rPr>
              <a:t>Complete August 2022</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477" y="1234440"/>
            <a:ext cx="6096000" cy="4572000"/>
          </a:xfrm>
          <a:prstGeom prst="rect">
            <a:avLst/>
          </a:prstGeom>
        </p:spPr>
      </p:pic>
    </p:spTree>
    <p:extLst>
      <p:ext uri="{BB962C8B-B14F-4D97-AF65-F5344CB8AC3E}">
        <p14:creationId xmlns:p14="http://schemas.microsoft.com/office/powerpoint/2010/main" val="1259203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1640044"/>
            <a:ext cx="5244008" cy="3231654"/>
          </a:xfrm>
          <a:prstGeom prst="rect">
            <a:avLst/>
          </a:prstGeom>
          <a:noFill/>
        </p:spPr>
        <p:txBody>
          <a:bodyPr wrap="square" rtlCol="0">
            <a:spAutoFit/>
          </a:bodyPr>
          <a:lstStyle/>
          <a:p>
            <a:r>
              <a:rPr lang="en-US" sz="3200" b="1" dirty="0" smtClean="0">
                <a:solidFill>
                  <a:schemeClr val="bg1"/>
                </a:solidFill>
                <a:latin typeface="Myriad Pro" panose="020B0503030403020204" pitchFamily="34" charset="0"/>
              </a:rPr>
              <a:t>Runway 8-26 Safety Area Improvements</a:t>
            </a:r>
          </a:p>
          <a:p>
            <a:r>
              <a:rPr lang="en-US" sz="2800" b="1" dirty="0" smtClean="0">
                <a:solidFill>
                  <a:schemeClr val="bg1"/>
                </a:solidFill>
                <a:latin typeface="Myriad Pro" panose="020B0503030403020204" pitchFamily="34" charset="0"/>
              </a:rPr>
              <a:t>$795,327</a:t>
            </a:r>
          </a:p>
          <a:p>
            <a:endParaRPr lang="en-US" sz="2800" b="1" dirty="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Architect: </a:t>
            </a:r>
            <a:r>
              <a:rPr lang="en-US" sz="2800" dirty="0" err="1" smtClean="0">
                <a:solidFill>
                  <a:schemeClr val="bg1"/>
                </a:solidFill>
                <a:latin typeface="Myriad Pro" panose="020B0503030403020204" pitchFamily="34" charset="0"/>
              </a:rPr>
              <a:t>Benham</a:t>
            </a:r>
            <a:r>
              <a:rPr lang="en-US" sz="2800" dirty="0" smtClean="0">
                <a:solidFill>
                  <a:schemeClr val="bg1"/>
                </a:solidFill>
                <a:latin typeface="Myriad Pro" panose="020B0503030403020204" pitchFamily="34" charset="0"/>
              </a:rPr>
              <a:t> Design, LLC</a:t>
            </a:r>
          </a:p>
          <a:p>
            <a:r>
              <a:rPr lang="en-US" sz="2800" dirty="0" smtClean="0">
                <a:solidFill>
                  <a:schemeClr val="bg1"/>
                </a:solidFill>
                <a:latin typeface="Myriad Pro" panose="020B0503030403020204" pitchFamily="34" charset="0"/>
              </a:rPr>
              <a:t>Prime:  </a:t>
            </a:r>
            <a:r>
              <a:rPr lang="en-US" sz="2800" dirty="0" err="1" smtClean="0">
                <a:solidFill>
                  <a:schemeClr val="bg1"/>
                </a:solidFill>
                <a:latin typeface="Myriad Pro" panose="020B0503030403020204" pitchFamily="34" charset="0"/>
              </a:rPr>
              <a:t>Daris</a:t>
            </a:r>
            <a:r>
              <a:rPr lang="en-US" sz="2800" dirty="0" smtClean="0">
                <a:solidFill>
                  <a:schemeClr val="bg1"/>
                </a:solidFill>
                <a:latin typeface="Myriad Pro" panose="020B0503030403020204" pitchFamily="34" charset="0"/>
              </a:rPr>
              <a:t> Contractors</a:t>
            </a:r>
          </a:p>
          <a:p>
            <a:r>
              <a:rPr lang="en-US" sz="2800" dirty="0" smtClean="0">
                <a:solidFill>
                  <a:schemeClr val="bg1"/>
                </a:solidFill>
                <a:latin typeface="Myriad Pro" panose="020B0503030403020204" pitchFamily="34" charset="0"/>
              </a:rPr>
              <a:t>Complete August 2022</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477" y="1234440"/>
            <a:ext cx="6096000" cy="4572000"/>
          </a:xfrm>
          <a:prstGeom prst="rect">
            <a:avLst/>
          </a:prstGeom>
        </p:spPr>
      </p:pic>
    </p:spTree>
    <p:extLst>
      <p:ext uri="{BB962C8B-B14F-4D97-AF65-F5344CB8AC3E}">
        <p14:creationId xmlns:p14="http://schemas.microsoft.com/office/powerpoint/2010/main" val="340599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814" y="-1024485"/>
            <a:ext cx="6341801" cy="845573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8" name="TextBox 7"/>
          <p:cNvSpPr txBox="1"/>
          <p:nvPr/>
        </p:nvSpPr>
        <p:spPr>
          <a:xfrm>
            <a:off x="208548" y="1647101"/>
            <a:ext cx="5252718" cy="3231654"/>
          </a:xfrm>
          <a:prstGeom prst="rect">
            <a:avLst/>
          </a:prstGeom>
          <a:noFill/>
        </p:spPr>
        <p:txBody>
          <a:bodyPr wrap="square" rtlCol="0">
            <a:spAutoFit/>
          </a:bodyPr>
          <a:lstStyle/>
          <a:p>
            <a:pPr defTabSz="342900"/>
            <a:r>
              <a:rPr lang="en-US" sz="4400" b="1" dirty="0" smtClean="0">
                <a:solidFill>
                  <a:prstClr val="white"/>
                </a:solidFill>
                <a:latin typeface="Myriad Pro" panose="020B0503030403020204" pitchFamily="34" charset="0"/>
                <a:cs typeface="Arial" panose="020B0604020202020204" pitchFamily="34" charset="0"/>
              </a:rPr>
              <a:t>Tunnel Clean Up</a:t>
            </a:r>
          </a:p>
          <a:p>
            <a:pPr defTabSz="342900"/>
            <a:r>
              <a:rPr lang="en-US" sz="4400" b="1" dirty="0" smtClean="0">
                <a:solidFill>
                  <a:prstClr val="white"/>
                </a:solidFill>
                <a:latin typeface="Myriad Pro" panose="020B0503030403020204" pitchFamily="34" charset="0"/>
                <a:cs typeface="Arial" panose="020B0604020202020204" pitchFamily="34" charset="0"/>
              </a:rPr>
              <a:t>Pre-Construction</a:t>
            </a:r>
          </a:p>
          <a:p>
            <a:pPr defTabSz="342900"/>
            <a:r>
              <a:rPr lang="en-US" sz="4400" b="1" dirty="0" smtClean="0">
                <a:solidFill>
                  <a:schemeClr val="bg1"/>
                </a:solidFill>
                <a:latin typeface="Myriad Pro" panose="020B0503030403020204" pitchFamily="34" charset="0"/>
              </a:rPr>
              <a:t>$1M</a:t>
            </a:r>
          </a:p>
          <a:p>
            <a:pPr defTabSz="342900"/>
            <a:endParaRPr lang="en-US" sz="3200" dirty="0" smtClean="0">
              <a:solidFill>
                <a:schemeClr val="bg1"/>
              </a:solidFill>
              <a:latin typeface="Myriad Pro" panose="020B0503030403020204" pitchFamily="34" charset="0"/>
              <a:cs typeface="Arial" panose="020B0604020202020204" pitchFamily="34" charset="0"/>
            </a:endParaRPr>
          </a:p>
          <a:p>
            <a:pPr defTabSz="342900"/>
            <a:r>
              <a:rPr lang="en-US" sz="2000" dirty="0" smtClean="0">
                <a:solidFill>
                  <a:schemeClr val="bg1"/>
                </a:solidFill>
                <a:latin typeface="Myriad Pro" panose="020B0503030403020204" pitchFamily="34" charset="0"/>
                <a:cs typeface="Arial" panose="020B0604020202020204" pitchFamily="34" charset="0"/>
              </a:rPr>
              <a:t>General Contractor: Myers Cherry</a:t>
            </a:r>
          </a:p>
          <a:p>
            <a:pPr defTabSz="342900"/>
            <a:r>
              <a:rPr lang="en-US" sz="2000" dirty="0" smtClean="0">
                <a:solidFill>
                  <a:schemeClr val="bg1"/>
                </a:solidFill>
                <a:latin typeface="Myriad Pro" panose="020B0503030403020204" pitchFamily="34" charset="0"/>
                <a:cs typeface="Arial" panose="020B0604020202020204" pitchFamily="34" charset="0"/>
              </a:rPr>
              <a:t>Planned completion date: 2023</a:t>
            </a:r>
            <a:endParaRPr lang="en-US" sz="2000" dirty="0">
              <a:solidFill>
                <a:prstClr val="white"/>
              </a:solidFill>
              <a:latin typeface="Myriad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069845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445" y="-135172"/>
            <a:ext cx="12304889" cy="6858000"/>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E87511"/>
              </a:solidFill>
              <a:latin typeface="Calibri" panose="020F0502020204030204"/>
            </a:endParaRPr>
          </a:p>
        </p:txBody>
      </p:sp>
      <p:sp>
        <p:nvSpPr>
          <p:cNvPr id="2" name="Title 1"/>
          <p:cNvSpPr>
            <a:spLocks noGrp="1"/>
          </p:cNvSpPr>
          <p:nvPr>
            <p:ph type="ctrTitle"/>
          </p:nvPr>
        </p:nvSpPr>
        <p:spPr>
          <a:xfrm>
            <a:off x="1524000" y="842838"/>
            <a:ext cx="9144000" cy="2667125"/>
          </a:xfrm>
        </p:spPr>
        <p:txBody>
          <a:bodyPr>
            <a:normAutofit/>
          </a:bodyPr>
          <a:lstStyle/>
          <a:p>
            <a:r>
              <a:rPr lang="en-US" sz="1800" dirty="0" smtClean="0"/>
              <a:t/>
            </a:r>
            <a:br>
              <a:rPr lang="en-US" sz="1800" dirty="0" smtClean="0"/>
            </a:br>
            <a:endParaRPr lang="en-US" sz="1800" dirty="0"/>
          </a:p>
        </p:txBody>
      </p:sp>
      <p:sp>
        <p:nvSpPr>
          <p:cNvPr id="5" name="TextBox 4"/>
          <p:cNvSpPr txBox="1"/>
          <p:nvPr/>
        </p:nvSpPr>
        <p:spPr>
          <a:xfrm>
            <a:off x="666172" y="624478"/>
            <a:ext cx="7879517" cy="769441"/>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rPr>
              <a:t>Participants and Presenters</a:t>
            </a:r>
            <a:endParaRPr lang="en-US" sz="2000" dirty="0">
              <a:solidFill>
                <a:schemeClr val="bg1"/>
              </a:solidFill>
              <a:latin typeface="Myriad Pro" panose="020B0503030403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3555" y="6164220"/>
            <a:ext cx="1753602" cy="425379"/>
          </a:xfrm>
          <a:prstGeom prst="rect">
            <a:avLst/>
          </a:prstGeom>
        </p:spPr>
      </p:pic>
      <p:sp>
        <p:nvSpPr>
          <p:cNvPr id="8" name="Rectangle 7"/>
          <p:cNvSpPr/>
          <p:nvPr/>
        </p:nvSpPr>
        <p:spPr>
          <a:xfrm>
            <a:off x="3567289" y="-11430"/>
            <a:ext cx="4978400" cy="383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66172" y="2056135"/>
            <a:ext cx="8884228" cy="3416320"/>
          </a:xfrm>
          <a:prstGeom prst="rect">
            <a:avLst/>
          </a:prstGeom>
        </p:spPr>
        <p:txBody>
          <a:bodyPr wrap="square">
            <a:spAutoFit/>
          </a:bodyPr>
          <a:lstStyle/>
          <a:p>
            <a:r>
              <a:rPr lang="en-US" sz="2800" b="1" dirty="0" smtClean="0">
                <a:solidFill>
                  <a:schemeClr val="bg1"/>
                </a:solidFill>
                <a:latin typeface="Myriad Pro" panose="020B0503030403020204" pitchFamily="34" charset="0"/>
              </a:rPr>
              <a:t>Tulsa Airports Improvement Trust</a:t>
            </a:r>
          </a:p>
          <a:p>
            <a:r>
              <a:rPr lang="en-US" sz="2000" dirty="0" smtClean="0">
                <a:solidFill>
                  <a:schemeClr val="bg1"/>
                </a:solidFill>
                <a:latin typeface="Myriad Pro" panose="020B0503030403020204" pitchFamily="34" charset="0"/>
              </a:rPr>
              <a:t>Sandra Charon, ACDBELO</a:t>
            </a:r>
          </a:p>
          <a:p>
            <a:r>
              <a:rPr lang="en-US" sz="2000" dirty="0" smtClean="0">
                <a:solidFill>
                  <a:schemeClr val="bg1"/>
                </a:solidFill>
                <a:latin typeface="Myriad Pro" panose="020B0503030403020204" pitchFamily="34" charset="0"/>
              </a:rPr>
              <a:t>Frank Relja, Director of Engineering &amp; Planning</a:t>
            </a:r>
          </a:p>
          <a:p>
            <a:r>
              <a:rPr lang="en-US" sz="2000" dirty="0" smtClean="0">
                <a:solidFill>
                  <a:schemeClr val="bg1"/>
                </a:solidFill>
                <a:latin typeface="Myriad Pro" panose="020B0503030403020204" pitchFamily="34" charset="0"/>
              </a:rPr>
              <a:t>Brian Aussieker, Senior Engineer</a:t>
            </a:r>
          </a:p>
          <a:p>
            <a:r>
              <a:rPr lang="en-US" sz="2000" dirty="0" smtClean="0">
                <a:solidFill>
                  <a:schemeClr val="bg1"/>
                </a:solidFill>
                <a:latin typeface="Myriad Pro" panose="020B0503030403020204" pitchFamily="34" charset="0"/>
              </a:rPr>
              <a:t>Lee Shaw, Airport Engineer</a:t>
            </a: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800" b="1" dirty="0">
                <a:solidFill>
                  <a:schemeClr val="bg1"/>
                </a:solidFill>
                <a:latin typeface="Myriad Pro" panose="020B0503030403020204" pitchFamily="34" charset="0"/>
              </a:rPr>
              <a:t>Oklahoma Department of Transportation </a:t>
            </a:r>
            <a:r>
              <a:rPr lang="en-US" sz="2800" b="1" dirty="0" smtClean="0">
                <a:solidFill>
                  <a:schemeClr val="bg1"/>
                </a:solidFill>
                <a:latin typeface="Myriad Pro" panose="020B0503030403020204" pitchFamily="34" charset="0"/>
              </a:rPr>
              <a:t>(ODOT</a:t>
            </a:r>
            <a:r>
              <a:rPr lang="en-US" sz="2800" b="1" dirty="0">
                <a:solidFill>
                  <a:schemeClr val="bg1"/>
                </a:solidFill>
                <a:latin typeface="Myriad Pro" panose="020B0503030403020204" pitchFamily="34" charset="0"/>
              </a:rPr>
              <a:t>)</a:t>
            </a: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La Tashia </a:t>
            </a:r>
            <a:r>
              <a:rPr lang="en-US" sz="2000" dirty="0" smtClean="0">
                <a:solidFill>
                  <a:schemeClr val="bg1"/>
                </a:solidFill>
                <a:latin typeface="Myriad Pro" panose="020B0503030403020204" pitchFamily="34" charset="0"/>
              </a:rPr>
              <a:t>Thompson, Supportive </a:t>
            </a:r>
            <a:r>
              <a:rPr lang="en-US" sz="2000" dirty="0">
                <a:solidFill>
                  <a:schemeClr val="bg1"/>
                </a:solidFill>
                <a:latin typeface="Myriad Pro" panose="020B0503030403020204" pitchFamily="34" charset="0"/>
              </a:rPr>
              <a:t>Service Coordinator, Civil Rights </a:t>
            </a:r>
            <a:r>
              <a:rPr lang="en-US" sz="2000" dirty="0" smtClean="0">
                <a:solidFill>
                  <a:schemeClr val="bg1"/>
                </a:solidFill>
                <a:latin typeface="Myriad Pro" panose="020B0503030403020204" pitchFamily="34" charset="0"/>
              </a:rPr>
              <a:t>Department</a:t>
            </a: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Kellye </a:t>
            </a:r>
            <a:r>
              <a:rPr lang="en-US" sz="2000" dirty="0" smtClean="0">
                <a:solidFill>
                  <a:schemeClr val="bg1"/>
                </a:solidFill>
                <a:latin typeface="Myriad Pro" panose="020B0503030403020204" pitchFamily="34" charset="0"/>
              </a:rPr>
              <a:t>Johnson, Disadvantaged </a:t>
            </a:r>
            <a:r>
              <a:rPr lang="en-US" sz="2000" dirty="0">
                <a:solidFill>
                  <a:schemeClr val="bg1"/>
                </a:solidFill>
                <a:latin typeface="Myriad Pro" panose="020B0503030403020204" pitchFamily="34" charset="0"/>
              </a:rPr>
              <a:t>Business Enterprise Supportive Services</a:t>
            </a:r>
          </a:p>
        </p:txBody>
      </p:sp>
    </p:spTree>
    <p:extLst>
      <p:ext uri="{BB962C8B-B14F-4D97-AF65-F5344CB8AC3E}">
        <p14:creationId xmlns:p14="http://schemas.microsoft.com/office/powerpoint/2010/main" val="40008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7" y="1640044"/>
            <a:ext cx="5094575" cy="3477875"/>
          </a:xfrm>
          <a:prstGeom prst="rect">
            <a:avLst/>
          </a:prstGeom>
          <a:noFill/>
        </p:spPr>
        <p:txBody>
          <a:bodyPr wrap="square" rtlCol="0">
            <a:spAutoFit/>
          </a:bodyPr>
          <a:lstStyle/>
          <a:p>
            <a:r>
              <a:rPr lang="en-US" sz="4000" b="1" dirty="0" smtClean="0">
                <a:solidFill>
                  <a:schemeClr val="bg1"/>
                </a:solidFill>
                <a:latin typeface="Myriad Pro" panose="020B0503030403020204" pitchFamily="34" charset="0"/>
              </a:rPr>
              <a:t>TUL ARC Flash Study</a:t>
            </a:r>
          </a:p>
          <a:p>
            <a:r>
              <a:rPr lang="en-US" sz="3600" b="1" dirty="0" smtClean="0">
                <a:solidFill>
                  <a:schemeClr val="bg1"/>
                </a:solidFill>
                <a:latin typeface="Myriad Pro" panose="020B0503030403020204" pitchFamily="34" charset="0"/>
              </a:rPr>
              <a:t>$350,000</a:t>
            </a:r>
          </a:p>
          <a:p>
            <a:endParaRPr lang="en-US" sz="2800" b="1" dirty="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Consultant:  </a:t>
            </a:r>
            <a:r>
              <a:rPr lang="en-US" sz="2800" dirty="0" err="1" smtClean="0">
                <a:solidFill>
                  <a:schemeClr val="bg1"/>
                </a:solidFill>
                <a:latin typeface="Myriad Pro" panose="020B0503030403020204" pitchFamily="34" charset="0"/>
              </a:rPr>
              <a:t>Garver</a:t>
            </a:r>
            <a:endParaRPr lang="en-US" sz="2800" dirty="0" smtClean="0">
              <a:solidFill>
                <a:schemeClr val="bg1"/>
              </a:solidFill>
              <a:latin typeface="Myriad Pro" panose="020B0503030403020204" pitchFamily="34" charset="0"/>
            </a:endParaRPr>
          </a:p>
          <a:p>
            <a:endParaRPr lang="en-US" sz="2800" dirty="0" smtClean="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Planned Completion Date: June 2023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35386" y="862329"/>
            <a:ext cx="6858000" cy="5143500"/>
          </a:xfrm>
          <a:prstGeom prst="rect">
            <a:avLst/>
          </a:prstGeom>
        </p:spPr>
      </p:pic>
    </p:spTree>
    <p:extLst>
      <p:ext uri="{BB962C8B-B14F-4D97-AF65-F5344CB8AC3E}">
        <p14:creationId xmlns:p14="http://schemas.microsoft.com/office/powerpoint/2010/main" val="557441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266" y="0"/>
            <a:ext cx="10275845" cy="6858000"/>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8" name="TextBox 7"/>
          <p:cNvSpPr txBox="1"/>
          <p:nvPr/>
        </p:nvSpPr>
        <p:spPr>
          <a:xfrm>
            <a:off x="208549" y="1015333"/>
            <a:ext cx="5252718" cy="3539430"/>
          </a:xfrm>
          <a:prstGeom prst="rect">
            <a:avLst/>
          </a:prstGeom>
          <a:noFill/>
        </p:spPr>
        <p:txBody>
          <a:bodyPr wrap="square" rtlCol="0">
            <a:spAutoFit/>
          </a:bodyPr>
          <a:lstStyle/>
          <a:p>
            <a:pPr defTabSz="342900"/>
            <a:r>
              <a:rPr lang="en-US" sz="4400" b="1" dirty="0" smtClean="0">
                <a:solidFill>
                  <a:prstClr val="white"/>
                </a:solidFill>
                <a:latin typeface="Myriad Pro" panose="020B0503030403020204" pitchFamily="34" charset="0"/>
                <a:cs typeface="Arial" panose="020B0604020202020204" pitchFamily="34" charset="0"/>
              </a:rPr>
              <a:t>Mezzanine Roof Replacement</a:t>
            </a:r>
          </a:p>
          <a:p>
            <a:pPr defTabSz="342900"/>
            <a:r>
              <a:rPr lang="en-US" sz="4400" b="1" dirty="0" smtClean="0">
                <a:solidFill>
                  <a:schemeClr val="bg1"/>
                </a:solidFill>
                <a:latin typeface="Myriad Pro" panose="020B0503030403020204" pitchFamily="34" charset="0"/>
              </a:rPr>
              <a:t>$755,994</a:t>
            </a:r>
          </a:p>
          <a:p>
            <a:pPr defTabSz="342900"/>
            <a:endParaRPr lang="en-US" sz="3200" dirty="0" smtClean="0">
              <a:solidFill>
                <a:schemeClr val="bg1"/>
              </a:solidFill>
              <a:latin typeface="Myriad Pro" panose="020B0503030403020204" pitchFamily="34" charset="0"/>
              <a:cs typeface="Arial" panose="020B0604020202020204" pitchFamily="34" charset="0"/>
            </a:endParaRPr>
          </a:p>
          <a:p>
            <a:pPr defTabSz="342900"/>
            <a:r>
              <a:rPr lang="en-US" sz="2000" dirty="0">
                <a:solidFill>
                  <a:schemeClr val="bg1"/>
                </a:solidFill>
                <a:latin typeface="Myriad Pro" panose="020B0503030403020204" pitchFamily="34" charset="0"/>
                <a:cs typeface="Arial" panose="020B0604020202020204" pitchFamily="34" charset="0"/>
              </a:rPr>
              <a:t>Architect</a:t>
            </a:r>
            <a:r>
              <a:rPr lang="en-US" sz="2000" dirty="0" smtClean="0">
                <a:solidFill>
                  <a:schemeClr val="bg1"/>
                </a:solidFill>
                <a:latin typeface="Myriad Pro" panose="020B0503030403020204" pitchFamily="34" charset="0"/>
                <a:cs typeface="Arial" panose="020B0604020202020204" pitchFamily="34" charset="0"/>
              </a:rPr>
              <a:t>:  GH2</a:t>
            </a:r>
            <a:endParaRPr lang="en-US" sz="2000" dirty="0">
              <a:solidFill>
                <a:schemeClr val="bg1"/>
              </a:solidFill>
              <a:latin typeface="Myriad Pro" panose="020B0503030403020204" pitchFamily="34" charset="0"/>
              <a:cs typeface="Arial" panose="020B0604020202020204" pitchFamily="34" charset="0"/>
            </a:endParaRPr>
          </a:p>
          <a:p>
            <a:pPr defTabSz="342900"/>
            <a:r>
              <a:rPr lang="en-US" sz="2000" dirty="0" smtClean="0">
                <a:solidFill>
                  <a:schemeClr val="bg1"/>
                </a:solidFill>
                <a:latin typeface="Myriad Pro" panose="020B0503030403020204" pitchFamily="34" charset="0"/>
                <a:cs typeface="Arial" panose="020B0604020202020204" pitchFamily="34" charset="0"/>
              </a:rPr>
              <a:t>General Contractor: Atwell Roofing</a:t>
            </a:r>
          </a:p>
          <a:p>
            <a:pPr defTabSz="342900"/>
            <a:r>
              <a:rPr lang="en-US" sz="2000" dirty="0" smtClean="0">
                <a:solidFill>
                  <a:schemeClr val="bg1"/>
                </a:solidFill>
                <a:latin typeface="Myriad Pro" panose="020B0503030403020204" pitchFamily="34" charset="0"/>
                <a:cs typeface="Arial" panose="020B0604020202020204" pitchFamily="34" charset="0"/>
              </a:rPr>
              <a:t>Planned completion date: 10/2022</a:t>
            </a:r>
            <a:endParaRPr lang="en-US" sz="2000" dirty="0">
              <a:solidFill>
                <a:prstClr val="white"/>
              </a:solidFill>
              <a:latin typeface="Myriad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156437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1266" y="0"/>
            <a:ext cx="7063394" cy="9417859"/>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8" name="TextBox 7"/>
          <p:cNvSpPr txBox="1"/>
          <p:nvPr/>
        </p:nvSpPr>
        <p:spPr>
          <a:xfrm>
            <a:off x="180750" y="1154431"/>
            <a:ext cx="5252718" cy="3724096"/>
          </a:xfrm>
          <a:prstGeom prst="rect">
            <a:avLst/>
          </a:prstGeom>
          <a:noFill/>
        </p:spPr>
        <p:txBody>
          <a:bodyPr wrap="square" rtlCol="0">
            <a:spAutoFit/>
          </a:bodyPr>
          <a:lstStyle/>
          <a:p>
            <a:pPr defTabSz="342900"/>
            <a:r>
              <a:rPr lang="en-US" sz="4400" b="1" dirty="0" smtClean="0">
                <a:solidFill>
                  <a:prstClr val="white"/>
                </a:solidFill>
                <a:latin typeface="Myriad Pro" panose="020B0503030403020204" pitchFamily="34" charset="0"/>
                <a:cs typeface="Arial" panose="020B0604020202020204" pitchFamily="34" charset="0"/>
              </a:rPr>
              <a:t>Escalator Replacement</a:t>
            </a:r>
          </a:p>
          <a:p>
            <a:pPr defTabSz="342900"/>
            <a:r>
              <a:rPr lang="en-US" sz="4400" b="1" dirty="0" smtClean="0">
                <a:solidFill>
                  <a:schemeClr val="bg1"/>
                </a:solidFill>
                <a:latin typeface="Myriad Pro" panose="020B0503030403020204" pitchFamily="34" charset="0"/>
              </a:rPr>
              <a:t>$1,211,431</a:t>
            </a:r>
          </a:p>
          <a:p>
            <a:pPr defTabSz="342900"/>
            <a:endParaRPr lang="en-US" sz="3200" dirty="0" smtClean="0">
              <a:solidFill>
                <a:schemeClr val="bg1"/>
              </a:solidFill>
              <a:latin typeface="Myriad Pro" panose="020B0503030403020204" pitchFamily="34" charset="0"/>
              <a:cs typeface="Arial" panose="020B0604020202020204" pitchFamily="34" charset="0"/>
            </a:endParaRPr>
          </a:p>
          <a:p>
            <a:pPr defTabSz="342900"/>
            <a:r>
              <a:rPr lang="en-US" sz="2400" dirty="0" smtClean="0">
                <a:solidFill>
                  <a:schemeClr val="bg1"/>
                </a:solidFill>
                <a:latin typeface="Myriad Pro" panose="020B0503030403020204" pitchFamily="34" charset="0"/>
                <a:cs typeface="Arial" panose="020B0604020202020204" pitchFamily="34" charset="0"/>
              </a:rPr>
              <a:t>Architect: Todd Architectural</a:t>
            </a:r>
          </a:p>
          <a:p>
            <a:pPr defTabSz="342900"/>
            <a:r>
              <a:rPr lang="en-US" sz="2400" dirty="0" smtClean="0">
                <a:solidFill>
                  <a:schemeClr val="bg1"/>
                </a:solidFill>
                <a:latin typeface="Myriad Pro" panose="020B0503030403020204" pitchFamily="34" charset="0"/>
                <a:cs typeface="Arial" panose="020B0604020202020204" pitchFamily="34" charset="0"/>
              </a:rPr>
              <a:t>General Contractor: Keith Construction</a:t>
            </a:r>
          </a:p>
          <a:p>
            <a:pPr defTabSz="342900"/>
            <a:r>
              <a:rPr lang="en-US" sz="2400" dirty="0" smtClean="0">
                <a:solidFill>
                  <a:schemeClr val="bg1"/>
                </a:solidFill>
                <a:latin typeface="Myriad Pro" panose="020B0503030403020204" pitchFamily="34" charset="0"/>
                <a:cs typeface="Arial" panose="020B0604020202020204" pitchFamily="34" charset="0"/>
              </a:rPr>
              <a:t>Planned completion date: 3/1/23</a:t>
            </a:r>
            <a:endParaRPr lang="en-US" sz="2400" dirty="0">
              <a:solidFill>
                <a:prstClr val="white"/>
              </a:solidFill>
              <a:latin typeface="Myriad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544907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2662" y="-126770"/>
            <a:ext cx="9313026" cy="6984770"/>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1574967"/>
            <a:ext cx="5244008" cy="2739211"/>
          </a:xfrm>
          <a:prstGeom prst="rect">
            <a:avLst/>
          </a:prstGeom>
          <a:noFill/>
        </p:spPr>
        <p:txBody>
          <a:bodyPr wrap="square" rtlCol="0">
            <a:spAutoFit/>
          </a:bodyPr>
          <a:lstStyle/>
          <a:p>
            <a:r>
              <a:rPr lang="en-US" sz="3200" b="1" dirty="0">
                <a:solidFill>
                  <a:schemeClr val="bg1"/>
                </a:solidFill>
                <a:latin typeface="Myriad Pro" panose="020B0503030403020204" pitchFamily="34" charset="0"/>
              </a:rPr>
              <a:t>Wayfinding Design </a:t>
            </a:r>
            <a:endParaRPr lang="en-US" sz="3200" b="1" dirty="0" smtClean="0">
              <a:solidFill>
                <a:schemeClr val="bg1"/>
              </a:solidFill>
              <a:latin typeface="Myriad Pro" panose="020B0503030403020204" pitchFamily="34" charset="0"/>
            </a:endParaRPr>
          </a:p>
          <a:p>
            <a:r>
              <a:rPr lang="en-US" sz="3200" b="1" dirty="0" smtClean="0">
                <a:solidFill>
                  <a:schemeClr val="bg1"/>
                </a:solidFill>
                <a:latin typeface="Myriad Pro" panose="020B0503030403020204" pitchFamily="34" charset="0"/>
              </a:rPr>
              <a:t>Master </a:t>
            </a:r>
            <a:r>
              <a:rPr lang="en-US" sz="3200" b="1" dirty="0">
                <a:solidFill>
                  <a:schemeClr val="bg1"/>
                </a:solidFill>
                <a:latin typeface="Myriad Pro" panose="020B0503030403020204" pitchFamily="34" charset="0"/>
              </a:rPr>
              <a:t>Plan </a:t>
            </a:r>
            <a:endParaRPr lang="en-US" sz="3200" b="1" dirty="0" smtClean="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(Phase 1 Design)</a:t>
            </a:r>
          </a:p>
          <a:p>
            <a:r>
              <a:rPr lang="en-US" sz="2800" b="1" dirty="0" smtClean="0">
                <a:solidFill>
                  <a:schemeClr val="bg1"/>
                </a:solidFill>
                <a:latin typeface="Myriad Pro" panose="020B0503030403020204" pitchFamily="34" charset="0"/>
              </a:rPr>
              <a:t>$1,350,000</a:t>
            </a:r>
          </a:p>
          <a:p>
            <a:endParaRPr lang="en-US" sz="2800" b="1" dirty="0">
              <a:solidFill>
                <a:schemeClr val="bg1"/>
              </a:solidFill>
              <a:latin typeface="Myriad Pro" panose="020B0503030403020204" pitchFamily="34" charset="0"/>
            </a:endParaRPr>
          </a:p>
          <a:p>
            <a:r>
              <a:rPr lang="en-US" sz="2400" dirty="0" smtClean="0">
                <a:solidFill>
                  <a:schemeClr val="bg1"/>
                </a:solidFill>
                <a:latin typeface="Myriad Pro" panose="020B0503030403020204" pitchFamily="34" charset="0"/>
              </a:rPr>
              <a:t>Project Consultant:  Gresham Smith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837225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1574967"/>
            <a:ext cx="5244008" cy="2739211"/>
          </a:xfrm>
          <a:prstGeom prst="rect">
            <a:avLst/>
          </a:prstGeom>
          <a:noFill/>
        </p:spPr>
        <p:txBody>
          <a:bodyPr wrap="square" rtlCol="0">
            <a:spAutoFit/>
          </a:bodyPr>
          <a:lstStyle/>
          <a:p>
            <a:r>
              <a:rPr lang="en-US" sz="3200" b="1" dirty="0" smtClean="0">
                <a:solidFill>
                  <a:schemeClr val="bg1"/>
                </a:solidFill>
                <a:latin typeface="Myriad Pro" panose="020B0503030403020204" pitchFamily="34" charset="0"/>
              </a:rPr>
              <a:t>Monumental</a:t>
            </a:r>
          </a:p>
          <a:p>
            <a:r>
              <a:rPr lang="en-US" sz="3200" b="1" dirty="0" smtClean="0">
                <a:solidFill>
                  <a:schemeClr val="bg1"/>
                </a:solidFill>
                <a:latin typeface="Myriad Pro" panose="020B0503030403020204" pitchFamily="34" charset="0"/>
              </a:rPr>
              <a:t>Roadway Signs</a:t>
            </a:r>
          </a:p>
          <a:p>
            <a:r>
              <a:rPr lang="en-US" sz="2800" dirty="0" smtClean="0">
                <a:solidFill>
                  <a:schemeClr val="bg1"/>
                </a:solidFill>
                <a:latin typeface="Myriad Pro" panose="020B0503030403020204" pitchFamily="34" charset="0"/>
              </a:rPr>
              <a:t>(Design </a:t>
            </a:r>
            <a:r>
              <a:rPr lang="en-US" sz="2800" dirty="0">
                <a:solidFill>
                  <a:schemeClr val="bg1"/>
                </a:solidFill>
                <a:latin typeface="Myriad Pro" panose="020B0503030403020204" pitchFamily="34" charset="0"/>
              </a:rPr>
              <a:t>&amp; Construction</a:t>
            </a:r>
            <a:r>
              <a:rPr lang="en-US" sz="2800" dirty="0" smtClean="0">
                <a:solidFill>
                  <a:schemeClr val="bg1"/>
                </a:solidFill>
                <a:latin typeface="Myriad Pro" panose="020B0503030403020204" pitchFamily="34" charset="0"/>
              </a:rPr>
              <a:t>)</a:t>
            </a:r>
          </a:p>
          <a:p>
            <a:r>
              <a:rPr lang="en-US" sz="2800" b="1" dirty="0" smtClean="0">
                <a:solidFill>
                  <a:schemeClr val="bg1"/>
                </a:solidFill>
                <a:latin typeface="Myriad Pro" panose="020B0503030403020204" pitchFamily="34" charset="0"/>
              </a:rPr>
              <a:t>$1,000,000</a:t>
            </a:r>
          </a:p>
          <a:p>
            <a:endParaRPr lang="en-US" sz="2800" b="1" dirty="0">
              <a:solidFill>
                <a:schemeClr val="bg1"/>
              </a:solidFill>
              <a:latin typeface="Myriad Pro" panose="020B0503030403020204" pitchFamily="34" charset="0"/>
            </a:endParaRPr>
          </a:p>
          <a:p>
            <a:r>
              <a:rPr lang="en-US" sz="2400" dirty="0" smtClean="0">
                <a:solidFill>
                  <a:schemeClr val="bg1"/>
                </a:solidFill>
                <a:latin typeface="Myriad Pro" panose="020B0503030403020204" pitchFamily="34" charset="0"/>
              </a:rPr>
              <a:t>Project Consultant:  Gresham Smith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pic>
        <p:nvPicPr>
          <p:cNvPr id="8" name="Picture 7"/>
          <p:cNvPicPr>
            <a:picLocks noChangeAspect="1"/>
          </p:cNvPicPr>
          <p:nvPr/>
        </p:nvPicPr>
        <p:blipFill rotWithShape="1">
          <a:blip r:embed="rId3"/>
          <a:srcRect r="28794"/>
          <a:stretch/>
        </p:blipFill>
        <p:spPr>
          <a:xfrm>
            <a:off x="5831477" y="1322005"/>
            <a:ext cx="6119033" cy="4357489"/>
          </a:xfrm>
          <a:prstGeom prst="rect">
            <a:avLst/>
          </a:prstGeom>
        </p:spPr>
      </p:pic>
    </p:spTree>
    <p:extLst>
      <p:ext uri="{BB962C8B-B14F-4D97-AF65-F5344CB8AC3E}">
        <p14:creationId xmlns:p14="http://schemas.microsoft.com/office/powerpoint/2010/main" val="3245891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318" y="-189405"/>
            <a:ext cx="12883497" cy="7246967"/>
          </a:xfrm>
          <a:prstGeom prst="rect">
            <a:avLst/>
          </a:prstGeom>
        </p:spPr>
      </p:pic>
      <p:sp>
        <p:nvSpPr>
          <p:cNvPr id="5" name="Rectangle 4"/>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9723" y="2108650"/>
            <a:ext cx="6583788" cy="4278094"/>
          </a:xfrm>
          <a:prstGeom prst="rect">
            <a:avLst/>
          </a:prstGeom>
          <a:noFill/>
        </p:spPr>
        <p:txBody>
          <a:bodyPr wrap="square" rtlCol="0">
            <a:spAutoFit/>
          </a:bodyPr>
          <a:lstStyle/>
          <a:p>
            <a:r>
              <a:rPr lang="en-US" sz="4000" b="1" dirty="0" smtClean="0">
                <a:solidFill>
                  <a:schemeClr val="bg1"/>
                </a:solidFill>
                <a:latin typeface="Myriad Pro" panose="020B0503030403020204" pitchFamily="34" charset="0"/>
              </a:rPr>
              <a:t>EV Charging Stations </a:t>
            </a:r>
          </a:p>
          <a:p>
            <a:r>
              <a:rPr lang="en-US" sz="4000" b="1" dirty="0" smtClean="0">
                <a:solidFill>
                  <a:schemeClr val="bg1"/>
                </a:solidFill>
                <a:latin typeface="Myriad Pro" panose="020B0503030403020204" pitchFamily="34" charset="0"/>
              </a:rPr>
              <a:t>Installation in Garage</a:t>
            </a:r>
          </a:p>
          <a:p>
            <a:r>
              <a:rPr lang="en-US" sz="4000" b="1" dirty="0" smtClean="0">
                <a:solidFill>
                  <a:schemeClr val="bg1"/>
                </a:solidFill>
                <a:latin typeface="Myriad Pro" panose="020B0503030403020204" pitchFamily="34" charset="0"/>
              </a:rPr>
              <a:t>$1,335,000</a:t>
            </a:r>
          </a:p>
          <a:p>
            <a:endParaRPr lang="en-US" sz="4000" b="1" dirty="0" smtClean="0">
              <a:solidFill>
                <a:schemeClr val="bg1"/>
              </a:solidFill>
              <a:latin typeface="Myriad Pro" panose="020B0503030403020204" pitchFamily="34" charset="0"/>
            </a:endParaRPr>
          </a:p>
          <a:p>
            <a:endParaRPr lang="en-US" sz="4000" b="1" dirty="0">
              <a:solidFill>
                <a:schemeClr val="bg1"/>
              </a:solidFill>
              <a:latin typeface="Myriad Pro" panose="020B0503030403020204" pitchFamily="34" charset="0"/>
            </a:endParaRPr>
          </a:p>
          <a:p>
            <a:r>
              <a:rPr lang="en-US" sz="4000" dirty="0">
                <a:solidFill>
                  <a:schemeClr val="bg1"/>
                </a:solidFill>
                <a:latin typeface="Myriad Pro" panose="020B0503030403020204" pitchFamily="34" charset="0"/>
              </a:rPr>
              <a:t/>
            </a:r>
            <a:br>
              <a:rPr lang="en-US" sz="4000" dirty="0">
                <a:solidFill>
                  <a:schemeClr val="bg1"/>
                </a:solidFill>
                <a:latin typeface="Myriad Pro" panose="020B0503030403020204" pitchFamily="34" charset="0"/>
              </a:rPr>
            </a:br>
            <a:endParaRPr lang="en-US" sz="3200" b="1" dirty="0" smtClean="0">
              <a:solidFill>
                <a:schemeClr val="bg1"/>
              </a:solidFill>
              <a:latin typeface="Myriad Pro" panose="020B0503030403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1567063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4838" y="0"/>
            <a:ext cx="10287000" cy="6858000"/>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6738" y="2351847"/>
            <a:ext cx="6583788" cy="2308324"/>
          </a:xfrm>
          <a:prstGeom prst="rect">
            <a:avLst/>
          </a:prstGeom>
          <a:noFill/>
        </p:spPr>
        <p:txBody>
          <a:bodyPr wrap="square" rtlCol="0">
            <a:spAutoFit/>
          </a:bodyPr>
          <a:lstStyle/>
          <a:p>
            <a:r>
              <a:rPr lang="en-US" sz="4000" b="1" dirty="0">
                <a:solidFill>
                  <a:schemeClr val="bg1"/>
                </a:solidFill>
                <a:latin typeface="Myriad Pro" panose="020B0503030403020204" pitchFamily="34" charset="0"/>
              </a:rPr>
              <a:t>Modernize Terminal </a:t>
            </a:r>
            <a:endParaRPr lang="en-US" sz="4000" b="1" dirty="0" smtClean="0">
              <a:solidFill>
                <a:schemeClr val="bg1"/>
              </a:solidFill>
              <a:latin typeface="Myriad Pro" panose="020B0503030403020204" pitchFamily="34" charset="0"/>
            </a:endParaRPr>
          </a:p>
          <a:p>
            <a:r>
              <a:rPr lang="en-US" sz="4000" b="1" dirty="0" smtClean="0">
                <a:solidFill>
                  <a:schemeClr val="bg1"/>
                </a:solidFill>
                <a:latin typeface="Myriad Pro" panose="020B0503030403020204" pitchFamily="34" charset="0"/>
              </a:rPr>
              <a:t>Elevators </a:t>
            </a:r>
            <a:r>
              <a:rPr lang="en-US" sz="4000" b="1" dirty="0">
                <a:solidFill>
                  <a:schemeClr val="bg1"/>
                </a:solidFill>
                <a:latin typeface="Myriad Pro" panose="020B0503030403020204" pitchFamily="34" charset="0"/>
              </a:rPr>
              <a:t>(4</a:t>
            </a:r>
            <a:r>
              <a:rPr lang="en-US" sz="4000" b="1" dirty="0" smtClean="0">
                <a:solidFill>
                  <a:schemeClr val="bg1"/>
                </a:solidFill>
                <a:latin typeface="Myriad Pro" panose="020B0503030403020204" pitchFamily="34" charset="0"/>
              </a:rPr>
              <a:t>)</a:t>
            </a:r>
          </a:p>
          <a:p>
            <a:r>
              <a:rPr lang="en-US" sz="4000" b="1" dirty="0" smtClean="0">
                <a:solidFill>
                  <a:schemeClr val="bg1"/>
                </a:solidFill>
                <a:latin typeface="Myriad Pro" panose="020B0503030403020204" pitchFamily="34" charset="0"/>
              </a:rPr>
              <a:t>$800,000</a:t>
            </a:r>
            <a:r>
              <a:rPr lang="en-US" sz="4000" dirty="0">
                <a:solidFill>
                  <a:schemeClr val="bg1"/>
                </a:solidFill>
                <a:latin typeface="Myriad Pro" panose="020B0503030403020204" pitchFamily="34" charset="0"/>
              </a:rPr>
              <a:t/>
            </a:r>
            <a:br>
              <a:rPr lang="en-US" sz="4000" dirty="0">
                <a:solidFill>
                  <a:schemeClr val="bg1"/>
                </a:solidFill>
                <a:latin typeface="Myriad Pro" panose="020B0503030403020204" pitchFamily="34" charset="0"/>
              </a:rPr>
            </a:br>
            <a:endParaRPr lang="en-US" sz="2000" b="1" dirty="0" smtClean="0">
              <a:solidFill>
                <a:schemeClr val="bg1"/>
              </a:solidFill>
              <a:latin typeface="Myriad Pro" panose="020B0503030403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2153018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5789" y="-91440"/>
            <a:ext cx="9265920" cy="6949440"/>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673" y="2652451"/>
            <a:ext cx="6583788" cy="1815882"/>
          </a:xfrm>
          <a:prstGeom prst="rect">
            <a:avLst/>
          </a:prstGeom>
          <a:noFill/>
        </p:spPr>
        <p:txBody>
          <a:bodyPr wrap="square" rtlCol="0">
            <a:spAutoFit/>
          </a:bodyPr>
          <a:lstStyle/>
          <a:p>
            <a:r>
              <a:rPr lang="en-US" sz="4000" b="1" dirty="0">
                <a:solidFill>
                  <a:schemeClr val="bg1"/>
                </a:solidFill>
                <a:latin typeface="Myriad Pro" panose="020B0503030403020204" pitchFamily="34" charset="0"/>
              </a:rPr>
              <a:t>Vestibule Entrances </a:t>
            </a:r>
            <a:endParaRPr lang="en-US" sz="4000" b="1" dirty="0" smtClean="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a:t>
            </a:r>
            <a:r>
              <a:rPr lang="en-US" sz="2800" dirty="0">
                <a:solidFill>
                  <a:schemeClr val="bg1"/>
                </a:solidFill>
                <a:latin typeface="Myriad Pro" panose="020B0503030403020204" pitchFamily="34" charset="0"/>
              </a:rPr>
              <a:t>4 bag claim &amp; 4 ticketing - Design</a:t>
            </a:r>
            <a:r>
              <a:rPr lang="en-US" sz="2800" dirty="0" smtClean="0">
                <a:solidFill>
                  <a:schemeClr val="bg1"/>
                </a:solidFill>
                <a:latin typeface="Myriad Pro" panose="020B0503030403020204" pitchFamily="34" charset="0"/>
              </a:rPr>
              <a:t>)</a:t>
            </a:r>
          </a:p>
          <a:p>
            <a:r>
              <a:rPr lang="en-US" sz="4400" b="1" dirty="0" smtClean="0">
                <a:solidFill>
                  <a:schemeClr val="bg1"/>
                </a:solidFill>
                <a:latin typeface="Myriad Pro" panose="020B0503030403020204" pitchFamily="34" charset="0"/>
              </a:rPr>
              <a:t>$320,000</a:t>
            </a:r>
            <a:endParaRPr lang="en-US" sz="4400" dirty="0" smtClean="0">
              <a:solidFill>
                <a:schemeClr val="bg1"/>
              </a:solidFill>
              <a:latin typeface="Myriad Pro" panose="020B0503030403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4031381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5506" y="-141778"/>
            <a:ext cx="10636827" cy="7091218"/>
          </a:xfrm>
          <a:prstGeom prst="rect">
            <a:avLst/>
          </a:prstGeom>
        </p:spPr>
      </p:pic>
      <p:sp>
        <p:nvSpPr>
          <p:cNvPr id="4" name="Rectangle 3"/>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5050" y="2395797"/>
            <a:ext cx="6583788" cy="2308324"/>
          </a:xfrm>
          <a:prstGeom prst="rect">
            <a:avLst/>
          </a:prstGeom>
          <a:noFill/>
        </p:spPr>
        <p:txBody>
          <a:bodyPr wrap="square" rtlCol="0">
            <a:spAutoFit/>
          </a:bodyPr>
          <a:lstStyle/>
          <a:p>
            <a:r>
              <a:rPr lang="en-US" sz="4000" b="1" dirty="0">
                <a:solidFill>
                  <a:schemeClr val="bg1"/>
                </a:solidFill>
                <a:latin typeface="Myriad Pro" panose="020B0503030403020204" pitchFamily="34" charset="0"/>
              </a:rPr>
              <a:t>Update Terminal </a:t>
            </a:r>
            <a:endParaRPr lang="en-US" sz="4000" b="1" dirty="0" smtClean="0">
              <a:solidFill>
                <a:schemeClr val="bg1"/>
              </a:solidFill>
              <a:latin typeface="Myriad Pro" panose="020B0503030403020204" pitchFamily="34" charset="0"/>
            </a:endParaRPr>
          </a:p>
          <a:p>
            <a:r>
              <a:rPr lang="en-US" sz="4000" b="1" dirty="0" smtClean="0">
                <a:solidFill>
                  <a:schemeClr val="bg1"/>
                </a:solidFill>
                <a:latin typeface="Myriad Pro" panose="020B0503030403020204" pitchFamily="34" charset="0"/>
              </a:rPr>
              <a:t>Building Furniture</a:t>
            </a:r>
          </a:p>
          <a:p>
            <a:r>
              <a:rPr lang="en-US" sz="4000" b="1" dirty="0" smtClean="0">
                <a:solidFill>
                  <a:schemeClr val="bg1"/>
                </a:solidFill>
                <a:latin typeface="Myriad Pro" panose="020B0503030403020204" pitchFamily="34" charset="0"/>
              </a:rPr>
              <a:t>$500,000</a:t>
            </a:r>
            <a:r>
              <a:rPr lang="en-US" sz="4000" dirty="0">
                <a:solidFill>
                  <a:schemeClr val="bg1"/>
                </a:solidFill>
                <a:latin typeface="Myriad Pro" panose="020B0503030403020204" pitchFamily="34" charset="0"/>
              </a:rPr>
              <a:t/>
            </a:r>
            <a:br>
              <a:rPr lang="en-US" sz="4000" dirty="0">
                <a:solidFill>
                  <a:schemeClr val="bg1"/>
                </a:solidFill>
                <a:latin typeface="Myriad Pro" panose="020B0503030403020204" pitchFamily="34" charset="0"/>
              </a:rPr>
            </a:br>
            <a:endParaRPr lang="en-US" sz="2000" b="1" dirty="0" smtClean="0">
              <a:solidFill>
                <a:schemeClr val="bg1"/>
              </a:solidFill>
              <a:latin typeface="Myriad Pro" panose="020B0503030403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Tree>
    <p:extLst>
      <p:ext uri="{BB962C8B-B14F-4D97-AF65-F5344CB8AC3E}">
        <p14:creationId xmlns:p14="http://schemas.microsoft.com/office/powerpoint/2010/main" val="1109291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244" y="0"/>
            <a:ext cx="10289512" cy="6858000"/>
          </a:xfrm>
          <a:prstGeom prst="rect">
            <a:avLst/>
          </a:prstGeom>
        </p:spPr>
      </p:pic>
      <p:sp>
        <p:nvSpPr>
          <p:cNvPr id="4" name="Rectangle 3"/>
          <p:cNvSpPr/>
          <p:nvPr/>
        </p:nvSpPr>
        <p:spPr>
          <a:xfrm>
            <a:off x="0" y="690880"/>
            <a:ext cx="5614219" cy="5486399"/>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1856417"/>
            <a:ext cx="5244008" cy="3539430"/>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rPr>
              <a:t>Taxiway Connectors</a:t>
            </a:r>
          </a:p>
          <a:p>
            <a:r>
              <a:rPr lang="en-US" sz="4000" b="1" dirty="0" smtClean="0">
                <a:solidFill>
                  <a:schemeClr val="bg1"/>
                </a:solidFill>
                <a:latin typeface="Myriad Pro" panose="020B0503030403020204" pitchFamily="34" charset="0"/>
              </a:rPr>
              <a:t>$5,400,000</a:t>
            </a:r>
          </a:p>
          <a:p>
            <a:endParaRPr lang="en-US" sz="2800" b="1" dirty="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Architect:  Olsson</a:t>
            </a:r>
          </a:p>
          <a:p>
            <a:r>
              <a:rPr lang="en-US" sz="2800" dirty="0" smtClean="0">
                <a:solidFill>
                  <a:schemeClr val="bg1"/>
                </a:solidFill>
                <a:latin typeface="Myriad Pro" panose="020B0503030403020204" pitchFamily="34" charset="0"/>
              </a:rPr>
              <a:t>Construction:  Spring 2023</a:t>
            </a:r>
          </a:p>
          <a:p>
            <a:endParaRPr lang="en-US" sz="2800" dirty="0">
              <a:solidFill>
                <a:schemeClr val="bg1"/>
              </a:solidFill>
              <a:latin typeface="Myriad Pro" panose="020B0503030403020204" pitchFamily="34" charset="0"/>
            </a:endParaRPr>
          </a:p>
          <a:p>
            <a:endParaRPr lang="en-US" sz="2800" dirty="0" smtClean="0">
              <a:solidFill>
                <a:schemeClr val="bg1"/>
              </a:solidFill>
              <a:latin typeface="Myriad Pro" panose="020B0503030403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276" y="5395847"/>
            <a:ext cx="1863990" cy="585196"/>
          </a:xfrm>
          <a:prstGeom prst="rect">
            <a:avLst/>
          </a:prstGeom>
        </p:spPr>
      </p:pic>
    </p:spTree>
    <p:extLst>
      <p:ext uri="{BB962C8B-B14F-4D97-AF65-F5344CB8AC3E}">
        <p14:creationId xmlns:p14="http://schemas.microsoft.com/office/powerpoint/2010/main" val="4094966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304889" cy="6858000"/>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E87511"/>
              </a:solidFill>
              <a:latin typeface="Calibri" panose="020F0502020204030204"/>
            </a:endParaRPr>
          </a:p>
        </p:txBody>
      </p:sp>
      <p:sp>
        <p:nvSpPr>
          <p:cNvPr id="2" name="Title 1"/>
          <p:cNvSpPr>
            <a:spLocks noGrp="1"/>
          </p:cNvSpPr>
          <p:nvPr>
            <p:ph type="ctrTitle"/>
          </p:nvPr>
        </p:nvSpPr>
        <p:spPr>
          <a:xfrm>
            <a:off x="1524000" y="842838"/>
            <a:ext cx="9144000" cy="2667125"/>
          </a:xfrm>
        </p:spPr>
        <p:txBody>
          <a:bodyPr>
            <a:normAutofit/>
          </a:bodyPr>
          <a:lstStyle/>
          <a:p>
            <a:r>
              <a:rPr lang="en-US" sz="1800" dirty="0" smtClean="0"/>
              <a:t/>
            </a:r>
            <a:br>
              <a:rPr lang="en-US" sz="1800" dirty="0" smtClean="0"/>
            </a:br>
            <a:endParaRPr lang="en-US" sz="1800" dirty="0"/>
          </a:p>
        </p:txBody>
      </p:sp>
      <p:sp>
        <p:nvSpPr>
          <p:cNvPr id="5" name="TextBox 4"/>
          <p:cNvSpPr txBox="1"/>
          <p:nvPr/>
        </p:nvSpPr>
        <p:spPr>
          <a:xfrm>
            <a:off x="666172" y="624478"/>
            <a:ext cx="7879517" cy="4832092"/>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rPr>
              <a:t>Agenda</a:t>
            </a:r>
          </a:p>
          <a:p>
            <a:endParaRPr lang="en-US" sz="2400" dirty="0" smtClean="0">
              <a:solidFill>
                <a:schemeClr val="bg1"/>
              </a:solidFill>
              <a:latin typeface="Myriad Pro" panose="020B0503030403020204" pitchFamily="34" charset="0"/>
            </a:endParaRP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Welcome </a:t>
            </a:r>
            <a:r>
              <a:rPr lang="en-US" sz="2400" dirty="0">
                <a:solidFill>
                  <a:schemeClr val="bg1"/>
                </a:solidFill>
                <a:latin typeface="Myriad Pro" panose="020B0503030403020204" pitchFamily="34" charset="0"/>
              </a:rPr>
              <a:t>and Introduction </a:t>
            </a:r>
            <a:endParaRPr lang="en-US" sz="2400" dirty="0" smtClean="0">
              <a:solidFill>
                <a:schemeClr val="bg1"/>
              </a:solidFill>
              <a:latin typeface="Myriad Pro" panose="020B0503030403020204" pitchFamily="34" charset="0"/>
            </a:endParaRP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Tulsa </a:t>
            </a:r>
            <a:r>
              <a:rPr lang="en-US" sz="2400" dirty="0">
                <a:solidFill>
                  <a:schemeClr val="bg1"/>
                </a:solidFill>
                <a:latin typeface="Myriad Pro" panose="020B0503030403020204" pitchFamily="34" charset="0"/>
              </a:rPr>
              <a:t>Airports Improvement Trust </a:t>
            </a:r>
            <a:r>
              <a:rPr lang="en-US" sz="2400" dirty="0" smtClean="0">
                <a:solidFill>
                  <a:schemeClr val="bg1"/>
                </a:solidFill>
                <a:latin typeface="Myriad Pro" panose="020B0503030403020204" pitchFamily="34" charset="0"/>
              </a:rPr>
              <a:t>Background</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Disadvantaged </a:t>
            </a:r>
            <a:r>
              <a:rPr lang="en-US" sz="2400" dirty="0">
                <a:solidFill>
                  <a:schemeClr val="bg1"/>
                </a:solidFill>
                <a:latin typeface="Myriad Pro" panose="020B0503030403020204" pitchFamily="34" charset="0"/>
              </a:rPr>
              <a:t>Business Enterprise </a:t>
            </a:r>
            <a:endParaRPr lang="en-US" sz="2400" dirty="0" smtClean="0">
              <a:solidFill>
                <a:schemeClr val="bg1"/>
              </a:solidFill>
              <a:latin typeface="Myriad Pro" panose="020B0503030403020204" pitchFamily="34" charset="0"/>
            </a:endParaRP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Capital </a:t>
            </a:r>
            <a:r>
              <a:rPr lang="en-US" sz="2400" dirty="0">
                <a:solidFill>
                  <a:schemeClr val="bg1"/>
                </a:solidFill>
                <a:latin typeface="Myriad Pro" panose="020B0503030403020204" pitchFamily="34" charset="0"/>
              </a:rPr>
              <a:t>Improvement </a:t>
            </a:r>
            <a:r>
              <a:rPr lang="en-US" sz="2400" dirty="0" smtClean="0">
                <a:solidFill>
                  <a:schemeClr val="bg1"/>
                </a:solidFill>
                <a:latin typeface="Myriad Pro" panose="020B0503030403020204" pitchFamily="34" charset="0"/>
              </a:rPr>
              <a:t>Projects</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FAA </a:t>
            </a:r>
            <a:r>
              <a:rPr lang="en-US" sz="2400" dirty="0">
                <a:solidFill>
                  <a:schemeClr val="bg1"/>
                </a:solidFill>
                <a:latin typeface="Myriad Pro" panose="020B0503030403020204" pitchFamily="34" charset="0"/>
              </a:rPr>
              <a:t>Grant </a:t>
            </a:r>
            <a:r>
              <a:rPr lang="en-US" sz="2400" dirty="0" smtClean="0">
                <a:solidFill>
                  <a:schemeClr val="bg1"/>
                </a:solidFill>
                <a:latin typeface="Myriad Pro" panose="020B0503030403020204" pitchFamily="34" charset="0"/>
              </a:rPr>
              <a:t>Funding</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Project </a:t>
            </a:r>
            <a:r>
              <a:rPr lang="en-US" sz="2400" dirty="0">
                <a:solidFill>
                  <a:schemeClr val="bg1"/>
                </a:solidFill>
                <a:latin typeface="Myriad Pro" panose="020B0503030403020204" pitchFamily="34" charset="0"/>
              </a:rPr>
              <a:t>Bidding </a:t>
            </a:r>
            <a:r>
              <a:rPr lang="en-US" sz="2400" dirty="0" smtClean="0">
                <a:solidFill>
                  <a:schemeClr val="bg1"/>
                </a:solidFill>
                <a:latin typeface="Myriad Pro" panose="020B0503030403020204" pitchFamily="34" charset="0"/>
              </a:rPr>
              <a:t>Process</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DBE Requirements</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OKDOT </a:t>
            </a:r>
            <a:r>
              <a:rPr lang="en-US" sz="2400" dirty="0">
                <a:solidFill>
                  <a:schemeClr val="bg1"/>
                </a:solidFill>
                <a:latin typeface="Myriad Pro" panose="020B0503030403020204" pitchFamily="34" charset="0"/>
              </a:rPr>
              <a:t>Opportunities and </a:t>
            </a:r>
            <a:r>
              <a:rPr lang="en-US" sz="2400" dirty="0" smtClean="0">
                <a:solidFill>
                  <a:schemeClr val="bg1"/>
                </a:solidFill>
                <a:latin typeface="Myriad Pro" panose="020B0503030403020204" pitchFamily="34" charset="0"/>
              </a:rPr>
              <a:t>Certification</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Closing Remarks</a:t>
            </a:r>
          </a:p>
          <a:p>
            <a:pPr marL="571500" indent="-571500">
              <a:buFont typeface="Arial" panose="020B0604020202020204" pitchFamily="34" charset="0"/>
              <a:buChar char="•"/>
            </a:pPr>
            <a:r>
              <a:rPr lang="en-US" sz="2400" dirty="0" smtClean="0">
                <a:solidFill>
                  <a:schemeClr val="bg1"/>
                </a:solidFill>
                <a:latin typeface="Myriad Pro" panose="020B0503030403020204" pitchFamily="34" charset="0"/>
              </a:rPr>
              <a:t>Networking Opportunities - </a:t>
            </a:r>
            <a:r>
              <a:rPr lang="en-US" sz="2400" dirty="0">
                <a:solidFill>
                  <a:schemeClr val="bg1"/>
                </a:solidFill>
                <a:latin typeface="Myriad Pro" panose="020B0503030403020204" pitchFamily="34" charset="0"/>
              </a:rPr>
              <a:t>Q </a:t>
            </a:r>
            <a:r>
              <a:rPr lang="en-US" sz="2400" dirty="0" smtClean="0">
                <a:solidFill>
                  <a:schemeClr val="bg1"/>
                </a:solidFill>
                <a:latin typeface="Myriad Pro" panose="020B0503030403020204" pitchFamily="34" charset="0"/>
              </a:rPr>
              <a:t>&amp; A</a:t>
            </a:r>
            <a:endParaRPr lang="en-US" sz="2000" dirty="0">
              <a:solidFill>
                <a:schemeClr val="bg1"/>
              </a:solidFill>
              <a:latin typeface="Myriad Pro" panose="020B0503030403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3555" y="6164220"/>
            <a:ext cx="1753602" cy="425379"/>
          </a:xfrm>
          <a:prstGeom prst="rect">
            <a:avLst/>
          </a:prstGeom>
        </p:spPr>
      </p:pic>
      <p:sp>
        <p:nvSpPr>
          <p:cNvPr id="11" name="Rectangle 10"/>
          <p:cNvSpPr/>
          <p:nvPr/>
        </p:nvSpPr>
        <p:spPr>
          <a:xfrm>
            <a:off x="3567289" y="-11430"/>
            <a:ext cx="4978400" cy="383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64535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934" y="5079"/>
            <a:ext cx="9144000" cy="6858000"/>
          </a:xfrm>
          <a:prstGeom prst="rect">
            <a:avLst/>
          </a:prstGeom>
        </p:spPr>
      </p:pic>
      <p:sp>
        <p:nvSpPr>
          <p:cNvPr id="4" name="Rectangle 3"/>
          <p:cNvSpPr/>
          <p:nvPr/>
        </p:nvSpPr>
        <p:spPr>
          <a:xfrm>
            <a:off x="0" y="690880"/>
            <a:ext cx="5614219" cy="5486399"/>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258" y="2032391"/>
            <a:ext cx="5244008" cy="2677656"/>
          </a:xfrm>
          <a:prstGeom prst="rect">
            <a:avLst/>
          </a:prstGeom>
          <a:noFill/>
        </p:spPr>
        <p:txBody>
          <a:bodyPr wrap="square" rtlCol="0">
            <a:spAutoFit/>
          </a:bodyPr>
          <a:lstStyle/>
          <a:p>
            <a:r>
              <a:rPr lang="en-US" sz="4400" b="1" dirty="0" smtClean="0">
                <a:solidFill>
                  <a:schemeClr val="bg1"/>
                </a:solidFill>
                <a:latin typeface="Myriad Pro" panose="020B0503030403020204" pitchFamily="34" charset="0"/>
              </a:rPr>
              <a:t>Master </a:t>
            </a:r>
            <a:r>
              <a:rPr lang="en-US" sz="4400" b="1" dirty="0">
                <a:solidFill>
                  <a:schemeClr val="bg1"/>
                </a:solidFill>
                <a:latin typeface="Myriad Pro" panose="020B0503030403020204" pitchFamily="34" charset="0"/>
              </a:rPr>
              <a:t>Plan </a:t>
            </a:r>
            <a:r>
              <a:rPr lang="en-US" sz="4400" b="1" dirty="0" smtClean="0">
                <a:solidFill>
                  <a:schemeClr val="bg1"/>
                </a:solidFill>
                <a:latin typeface="Myriad Pro" panose="020B0503030403020204" pitchFamily="34" charset="0"/>
              </a:rPr>
              <a:t>Update</a:t>
            </a:r>
          </a:p>
          <a:p>
            <a:r>
              <a:rPr lang="en-US" sz="4000" b="1" dirty="0" smtClean="0">
                <a:solidFill>
                  <a:schemeClr val="bg1"/>
                </a:solidFill>
                <a:latin typeface="Myriad Pro" panose="020B0503030403020204" pitchFamily="34" charset="0"/>
              </a:rPr>
              <a:t>$607,229</a:t>
            </a:r>
          </a:p>
          <a:p>
            <a:endParaRPr lang="en-US" sz="2800" b="1" dirty="0">
              <a:solidFill>
                <a:schemeClr val="bg1"/>
              </a:solidFill>
              <a:latin typeface="Myriad Pro" panose="020B0503030403020204" pitchFamily="34" charset="0"/>
            </a:endParaRPr>
          </a:p>
          <a:p>
            <a:r>
              <a:rPr lang="en-US" sz="2800" dirty="0" smtClean="0">
                <a:solidFill>
                  <a:schemeClr val="bg1"/>
                </a:solidFill>
                <a:latin typeface="Myriad Pro" panose="020B0503030403020204" pitchFamily="34" charset="0"/>
              </a:rPr>
              <a:t>Project Consultant: </a:t>
            </a:r>
          </a:p>
          <a:p>
            <a:r>
              <a:rPr lang="en-US" sz="2800" dirty="0" smtClean="0">
                <a:solidFill>
                  <a:schemeClr val="bg1"/>
                </a:solidFill>
                <a:latin typeface="Myriad Pro" panose="020B0503030403020204" pitchFamily="34" charset="0"/>
              </a:rPr>
              <a:t>RS&amp;H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276" y="5395847"/>
            <a:ext cx="1863990" cy="585196"/>
          </a:xfrm>
          <a:prstGeom prst="rect">
            <a:avLst/>
          </a:prstGeom>
        </p:spPr>
      </p:pic>
    </p:spTree>
    <p:extLst>
      <p:ext uri="{BB962C8B-B14F-4D97-AF65-F5344CB8AC3E}">
        <p14:creationId xmlns:p14="http://schemas.microsoft.com/office/powerpoint/2010/main" val="863039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90880"/>
            <a:ext cx="5614219" cy="5486399"/>
          </a:xfrm>
          <a:prstGeom prst="rect">
            <a:avLst/>
          </a:prstGeom>
          <a:solidFill>
            <a:srgbClr val="72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548" y="2325529"/>
            <a:ext cx="6583788" cy="1877437"/>
          </a:xfrm>
          <a:prstGeom prst="rect">
            <a:avLst/>
          </a:prstGeom>
          <a:noFill/>
        </p:spPr>
        <p:txBody>
          <a:bodyPr wrap="square" rtlCol="0">
            <a:spAutoFit/>
          </a:bodyPr>
          <a:lstStyle/>
          <a:p>
            <a:r>
              <a:rPr lang="en-US" sz="4000" b="1" dirty="0" smtClean="0">
                <a:solidFill>
                  <a:schemeClr val="bg1"/>
                </a:solidFill>
                <a:latin typeface="Myriad Pro" panose="020B0503030403020204" pitchFamily="34" charset="0"/>
                <a:cs typeface="Arial" panose="020B0604020202020204" pitchFamily="34" charset="0"/>
              </a:rPr>
              <a:t>Capital Improvement</a:t>
            </a:r>
          </a:p>
          <a:p>
            <a:r>
              <a:rPr lang="en-US" sz="4000" b="1" dirty="0" smtClean="0">
                <a:solidFill>
                  <a:schemeClr val="bg1"/>
                </a:solidFill>
                <a:latin typeface="Myriad Pro" panose="020B0503030403020204" pitchFamily="34" charset="0"/>
                <a:cs typeface="Arial" panose="020B0604020202020204" pitchFamily="34" charset="0"/>
              </a:rPr>
              <a:t>Plan Projects</a:t>
            </a:r>
          </a:p>
          <a:p>
            <a:r>
              <a:rPr lang="en-US" sz="3600" dirty="0" smtClean="0">
                <a:solidFill>
                  <a:schemeClr val="bg1"/>
                </a:solidFill>
                <a:latin typeface="Myriad Pro" panose="020B0503030403020204" pitchFamily="34" charset="0"/>
                <a:cs typeface="Arial" panose="020B0604020202020204" pitchFamily="34" charset="0"/>
              </a:rPr>
              <a:t>FY 2023-2027</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3" name="Rectangle 2"/>
          <p:cNvSpPr/>
          <p:nvPr/>
        </p:nvSpPr>
        <p:spPr>
          <a:xfrm>
            <a:off x="5822767" y="117693"/>
            <a:ext cx="6163733" cy="6740307"/>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Rehabilitate Service Road </a:t>
            </a:r>
            <a:r>
              <a:rPr lang="en-US" sz="1600" b="1" dirty="0" smtClean="0">
                <a:solidFill>
                  <a:srgbClr val="4D4D4F"/>
                </a:solidFill>
                <a:latin typeface="Myriad Pro" panose="020B0503030403020204" pitchFamily="34" charset="0"/>
              </a:rPr>
              <a:t>(Construction</a:t>
            </a:r>
            <a:r>
              <a:rPr lang="en-US" sz="1600" b="1" dirty="0">
                <a:solidFill>
                  <a:srgbClr val="4D4D4F"/>
                </a:solidFill>
                <a:latin typeface="Myriad Pro" panose="020B0503030403020204" pitchFamily="34" charset="0"/>
              </a:rPr>
              <a:t>)</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Airfield Guidance Sign Upgrade</a:t>
            </a:r>
          </a:p>
          <a:p>
            <a:pPr marL="285750" indent="-285750">
              <a:buFont typeface="Arial" panose="020B0604020202020204" pitchFamily="34" charset="0"/>
              <a:buChar char="•"/>
            </a:pPr>
            <a:r>
              <a:rPr lang="en-US" sz="1600" b="1" dirty="0" smtClean="0">
                <a:solidFill>
                  <a:srgbClr val="4D4D4F"/>
                </a:solidFill>
                <a:latin typeface="Myriad Pro" panose="020B0503030403020204" pitchFamily="34" charset="0"/>
              </a:rPr>
              <a:t>Federal </a:t>
            </a:r>
            <a:r>
              <a:rPr lang="en-US" sz="1600" b="1" dirty="0">
                <a:solidFill>
                  <a:srgbClr val="4D4D4F"/>
                </a:solidFill>
                <a:latin typeface="Myriad Pro" panose="020B0503030403020204" pitchFamily="34" charset="0"/>
              </a:rPr>
              <a:t>Inspection Service</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Install Electric Vehicle Charging </a:t>
            </a:r>
            <a:r>
              <a:rPr lang="en-US" sz="1600" dirty="0" smtClean="0">
                <a:solidFill>
                  <a:srgbClr val="4D4D4F"/>
                </a:solidFill>
                <a:latin typeface="Myriad Pro" panose="020B0503030403020204" pitchFamily="34" charset="0"/>
              </a:rPr>
              <a:t>Stations (</a:t>
            </a:r>
            <a:r>
              <a:rPr lang="en-US" sz="1600" dirty="0">
                <a:solidFill>
                  <a:srgbClr val="4D4D4F"/>
                </a:solidFill>
                <a:latin typeface="Myriad Pro" panose="020B0503030403020204" pitchFamily="34" charset="0"/>
              </a:rPr>
              <a:t>Parking Garage) </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Way Finding Upgrade (Design &amp; Construction) </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Replace Revolving Doors Ticketing Area with Vestibules</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Replace Existing ATCT</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Field Maintenance Building Roof &amp; Exterior Rehabilitation</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Exit Lane “B” Exit Door Upgrade</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Modernize Four Terminal Elevators</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Replace ARFF Vehicle</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Update Airfield Pavement Management System (PCI</a:t>
            </a:r>
            <a:r>
              <a:rPr lang="en-US" sz="1600" dirty="0">
                <a:solidFill>
                  <a:srgbClr val="4D4D4F"/>
                </a:solidFill>
                <a:latin typeface="Myriad Pro" panose="020B0503030403020204" pitchFamily="34" charset="0"/>
              </a:rPr>
              <a:t>)</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AC Pavement Reseal Employee Lots</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Improve RSA Runway </a:t>
            </a:r>
            <a:r>
              <a:rPr lang="en-US" sz="1600" b="1" dirty="0" smtClean="0">
                <a:solidFill>
                  <a:srgbClr val="4D4D4F"/>
                </a:solidFill>
                <a:latin typeface="Myriad Pro" panose="020B0503030403020204" pitchFamily="34" charset="0"/>
              </a:rPr>
              <a:t>18R/36L - </a:t>
            </a:r>
            <a:r>
              <a:rPr lang="en-US" sz="1600" b="1" dirty="0">
                <a:solidFill>
                  <a:srgbClr val="4D4D4F"/>
                </a:solidFill>
                <a:latin typeface="Myriad Pro" panose="020B0503030403020204" pitchFamily="34" charset="0"/>
              </a:rPr>
              <a:t>EMAS RW 36L (Design &amp; Construction)</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Reconstruct Taxiway Kilo</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Rehabilitate Taxiway Mike</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Improve Airport Terminal Public Restrooms Lower </a:t>
            </a:r>
            <a:r>
              <a:rPr lang="en-US" sz="1600" b="1" dirty="0" smtClean="0">
                <a:solidFill>
                  <a:srgbClr val="4D4D4F"/>
                </a:solidFill>
                <a:latin typeface="Myriad Pro" panose="020B0503030403020204" pitchFamily="34" charset="0"/>
              </a:rPr>
              <a:t>Level (</a:t>
            </a:r>
            <a:r>
              <a:rPr lang="en-US" sz="1600" b="1" dirty="0">
                <a:solidFill>
                  <a:srgbClr val="4D4D4F"/>
                </a:solidFill>
                <a:latin typeface="Myriad Pro" panose="020B0503030403020204" pitchFamily="34" charset="0"/>
              </a:rPr>
              <a:t>Design &amp; Construction)</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Improve Security Fencing (Design and Construction)</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Rehabilitate Cargo Landside Pavement</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Install EV Charging Stations (Airport Vehicles)</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Repair QTA Parking Lot</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Terminal Apron Rehabilitation (</a:t>
            </a:r>
            <a:r>
              <a:rPr lang="en-US" sz="1600" b="1" dirty="0" smtClean="0">
                <a:solidFill>
                  <a:srgbClr val="4D4D4F"/>
                </a:solidFill>
                <a:latin typeface="Myriad Pro" panose="020B0503030403020204" pitchFamily="34" charset="0"/>
              </a:rPr>
              <a:t>Design)</a:t>
            </a:r>
            <a:endParaRPr lang="en-US" sz="1600" b="1" dirty="0">
              <a:solidFill>
                <a:srgbClr val="4D4D4F"/>
              </a:solidFill>
              <a:latin typeface="Myriad Pro" panose="020B0503030403020204" pitchFamily="34" charset="0"/>
            </a:endParaRP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Improve Airport </a:t>
            </a:r>
            <a:r>
              <a:rPr lang="en-US" sz="1600" b="1" dirty="0" smtClean="0">
                <a:solidFill>
                  <a:srgbClr val="4D4D4F"/>
                </a:solidFill>
                <a:latin typeface="Myriad Pro" panose="020B0503030403020204" pitchFamily="34" charset="0"/>
              </a:rPr>
              <a:t>Terminal </a:t>
            </a:r>
            <a:r>
              <a:rPr lang="en-US" sz="1600" b="1" dirty="0">
                <a:solidFill>
                  <a:srgbClr val="4D4D4F"/>
                </a:solidFill>
                <a:latin typeface="Myriad Pro" panose="020B0503030403020204" pitchFamily="34" charset="0"/>
              </a:rPr>
              <a:t>AHU</a:t>
            </a:r>
          </a:p>
          <a:p>
            <a:pPr marL="285750" indent="-285750">
              <a:buFont typeface="Arial" panose="020B0604020202020204" pitchFamily="34" charset="0"/>
              <a:buChar char="•"/>
            </a:pPr>
            <a:r>
              <a:rPr lang="en-US" sz="1600" b="1" dirty="0">
                <a:solidFill>
                  <a:srgbClr val="4D4D4F"/>
                </a:solidFill>
                <a:latin typeface="Myriad Pro" panose="020B0503030403020204" pitchFamily="34" charset="0"/>
              </a:rPr>
              <a:t>Improve Airport Terminal Windows</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Valet </a:t>
            </a:r>
            <a:r>
              <a:rPr lang="en-US" sz="1600" dirty="0" smtClean="0">
                <a:solidFill>
                  <a:srgbClr val="4D4D4F"/>
                </a:solidFill>
                <a:latin typeface="Myriad Pro" panose="020B0503030403020204" pitchFamily="34" charset="0"/>
              </a:rPr>
              <a:t>Storage</a:t>
            </a:r>
            <a:endParaRPr lang="en-US" sz="3200" dirty="0">
              <a:solidFill>
                <a:srgbClr val="4D4D4F"/>
              </a:solidFill>
              <a:latin typeface="Myriad Pro" panose="020B0503030403020204" pitchFamily="34" charset="0"/>
            </a:endParaRPr>
          </a:p>
        </p:txBody>
      </p:sp>
    </p:spTree>
    <p:extLst>
      <p:ext uri="{BB962C8B-B14F-4D97-AF65-F5344CB8AC3E}">
        <p14:creationId xmlns:p14="http://schemas.microsoft.com/office/powerpoint/2010/main" val="3360214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22868" y="2951075"/>
            <a:ext cx="5157787" cy="823912"/>
          </a:xfrm>
        </p:spPr>
        <p:txBody>
          <a:bodyPr>
            <a:noAutofit/>
          </a:bodyPr>
          <a:lstStyle/>
          <a:p>
            <a:r>
              <a:rPr lang="en-US" sz="3200" dirty="0" smtClean="0">
                <a:solidFill>
                  <a:srgbClr val="4D4D4F"/>
                </a:solidFill>
                <a:latin typeface="Myriad Pro" panose="020B0503030403020204" pitchFamily="34" charset="0"/>
              </a:rPr>
              <a:t>PROJECT TOTAL			</a:t>
            </a:r>
            <a:endParaRPr lang="en-US" sz="3200" dirty="0">
              <a:solidFill>
                <a:srgbClr val="4D4D4F"/>
              </a:solidFill>
              <a:latin typeface="Myriad Pro" panose="020B0503030403020204" pitchFamily="34" charset="0"/>
            </a:endParaRPr>
          </a:p>
        </p:txBody>
      </p:sp>
      <p:sp>
        <p:nvSpPr>
          <p:cNvPr id="6" name="Content Placeholder 5"/>
          <p:cNvSpPr>
            <a:spLocks noGrp="1"/>
          </p:cNvSpPr>
          <p:nvPr>
            <p:ph sz="half" idx="2"/>
          </p:nvPr>
        </p:nvSpPr>
        <p:spPr>
          <a:xfrm>
            <a:off x="938213" y="3363031"/>
            <a:ext cx="5157787" cy="3684588"/>
          </a:xfrm>
        </p:spPr>
        <p:txBody>
          <a:bodyPr/>
          <a:lstStyle/>
          <a:p>
            <a:pPr marL="0" indent="0">
              <a:buNone/>
            </a:pPr>
            <a:r>
              <a:rPr lang="en-US" dirty="0" smtClean="0">
                <a:solidFill>
                  <a:srgbClr val="4D4D4F"/>
                </a:solidFill>
                <a:latin typeface="Myriad Pro" panose="020B0503030403020204" pitchFamily="34" charset="0"/>
              </a:rPr>
              <a:t>2022   $8,100,000</a:t>
            </a:r>
          </a:p>
          <a:p>
            <a:pPr marL="0" indent="0">
              <a:buNone/>
            </a:pPr>
            <a:r>
              <a:rPr lang="en-US" dirty="0" smtClean="0">
                <a:solidFill>
                  <a:srgbClr val="4D4D4F"/>
                </a:solidFill>
                <a:latin typeface="Myriad Pro" panose="020B0503030403020204" pitchFamily="34" charset="0"/>
              </a:rPr>
              <a:t>2023   $110,575,000</a:t>
            </a:r>
          </a:p>
          <a:p>
            <a:pPr marL="0" indent="0">
              <a:buNone/>
            </a:pPr>
            <a:r>
              <a:rPr lang="en-US" dirty="0" smtClean="0">
                <a:solidFill>
                  <a:srgbClr val="4D4D4F"/>
                </a:solidFill>
                <a:latin typeface="Myriad Pro" panose="020B0503030403020204" pitchFamily="34" charset="0"/>
              </a:rPr>
              <a:t>2024   $32,400,000</a:t>
            </a:r>
          </a:p>
          <a:p>
            <a:pPr marL="0" indent="0">
              <a:buNone/>
            </a:pPr>
            <a:r>
              <a:rPr lang="en-US" dirty="0" smtClean="0">
                <a:solidFill>
                  <a:srgbClr val="4D4D4F"/>
                </a:solidFill>
                <a:latin typeface="Myriad Pro" panose="020B0503030403020204" pitchFamily="34" charset="0"/>
              </a:rPr>
              <a:t>2025   $5,200,000</a:t>
            </a:r>
            <a:endParaRPr lang="en-US" dirty="0">
              <a:solidFill>
                <a:srgbClr val="4D4D4F"/>
              </a:solidFill>
              <a:latin typeface="Myriad Pro" panose="020B0503030403020204" pitchFamily="34" charset="0"/>
            </a:endParaRPr>
          </a:p>
        </p:txBody>
      </p:sp>
      <p:sp>
        <p:nvSpPr>
          <p:cNvPr id="7" name="Text Placeholder 6"/>
          <p:cNvSpPr>
            <a:spLocks noGrp="1"/>
          </p:cNvSpPr>
          <p:nvPr>
            <p:ph type="body" sz="quarter" idx="3"/>
          </p:nvPr>
        </p:nvSpPr>
        <p:spPr>
          <a:xfrm>
            <a:off x="6431845" y="2493963"/>
            <a:ext cx="5183188" cy="823912"/>
          </a:xfrm>
        </p:spPr>
        <p:txBody>
          <a:bodyPr>
            <a:normAutofit/>
          </a:bodyPr>
          <a:lstStyle/>
          <a:p>
            <a:r>
              <a:rPr lang="en-US" sz="3200" dirty="0" smtClean="0">
                <a:solidFill>
                  <a:srgbClr val="4D4D4F"/>
                </a:solidFill>
                <a:latin typeface="Myriad Pro" panose="020B0503030403020204" pitchFamily="34" charset="0"/>
              </a:rPr>
              <a:t>PROJECTED FAA FUNDING</a:t>
            </a:r>
            <a:endParaRPr lang="en-US" sz="3200" dirty="0">
              <a:solidFill>
                <a:srgbClr val="4D4D4F"/>
              </a:solidFill>
              <a:latin typeface="Myriad Pro" panose="020B0503030403020204" pitchFamily="34" charset="0"/>
            </a:endParaRPr>
          </a:p>
        </p:txBody>
      </p:sp>
      <p:sp>
        <p:nvSpPr>
          <p:cNvPr id="8" name="Content Placeholder 7"/>
          <p:cNvSpPr>
            <a:spLocks noGrp="1"/>
          </p:cNvSpPr>
          <p:nvPr>
            <p:ph sz="quarter" idx="4"/>
          </p:nvPr>
        </p:nvSpPr>
        <p:spPr>
          <a:xfrm>
            <a:off x="6431845" y="3363030"/>
            <a:ext cx="5183188" cy="3649663"/>
          </a:xfrm>
        </p:spPr>
        <p:txBody>
          <a:bodyPr>
            <a:normAutofit/>
          </a:bodyPr>
          <a:lstStyle/>
          <a:p>
            <a:pPr marL="0" indent="0">
              <a:buNone/>
            </a:pPr>
            <a:r>
              <a:rPr lang="en-US" dirty="0" smtClean="0">
                <a:solidFill>
                  <a:srgbClr val="4D4D4F"/>
                </a:solidFill>
                <a:latin typeface="Myriad Pro" panose="020B0503030403020204" pitchFamily="34" charset="0"/>
              </a:rPr>
              <a:t>2022    $2,600,000</a:t>
            </a:r>
            <a:endParaRPr lang="en-US" dirty="0">
              <a:solidFill>
                <a:srgbClr val="4D4D4F"/>
              </a:solidFill>
              <a:latin typeface="Myriad Pro" panose="020B0503030403020204" pitchFamily="34" charset="0"/>
            </a:endParaRPr>
          </a:p>
          <a:p>
            <a:pPr marL="0" indent="0">
              <a:buNone/>
            </a:pPr>
            <a:r>
              <a:rPr lang="en-US" dirty="0">
                <a:solidFill>
                  <a:srgbClr val="4D4D4F"/>
                </a:solidFill>
                <a:latin typeface="Myriad Pro" panose="020B0503030403020204" pitchFamily="34" charset="0"/>
              </a:rPr>
              <a:t>2023    </a:t>
            </a:r>
            <a:r>
              <a:rPr lang="en-US" dirty="0" smtClean="0">
                <a:solidFill>
                  <a:srgbClr val="4D4D4F"/>
                </a:solidFill>
                <a:latin typeface="Myriad Pro" panose="020B0503030403020204" pitchFamily="34" charset="0"/>
              </a:rPr>
              <a:t>$12,300,000</a:t>
            </a:r>
            <a:endParaRPr lang="en-US" dirty="0">
              <a:solidFill>
                <a:srgbClr val="4D4D4F"/>
              </a:solidFill>
              <a:latin typeface="Myriad Pro" panose="020B0503030403020204" pitchFamily="34" charset="0"/>
            </a:endParaRPr>
          </a:p>
          <a:p>
            <a:pPr marL="0" indent="0">
              <a:buNone/>
            </a:pPr>
            <a:r>
              <a:rPr lang="en-US" dirty="0">
                <a:solidFill>
                  <a:srgbClr val="4D4D4F"/>
                </a:solidFill>
                <a:latin typeface="Myriad Pro" panose="020B0503030403020204" pitchFamily="34" charset="0"/>
              </a:rPr>
              <a:t>2024    </a:t>
            </a:r>
            <a:r>
              <a:rPr lang="en-US" dirty="0" smtClean="0">
                <a:solidFill>
                  <a:srgbClr val="4D4D4F"/>
                </a:solidFill>
                <a:latin typeface="Myriad Pro" panose="020B0503030403020204" pitchFamily="34" charset="0"/>
              </a:rPr>
              <a:t>$12,600,000</a:t>
            </a:r>
            <a:endParaRPr lang="en-US" dirty="0">
              <a:solidFill>
                <a:srgbClr val="4D4D4F"/>
              </a:solidFill>
              <a:latin typeface="Myriad Pro" panose="020B0503030403020204" pitchFamily="34" charset="0"/>
            </a:endParaRPr>
          </a:p>
          <a:p>
            <a:pPr marL="0" indent="0">
              <a:buNone/>
            </a:pPr>
            <a:r>
              <a:rPr lang="en-US" dirty="0">
                <a:solidFill>
                  <a:srgbClr val="4D4D4F"/>
                </a:solidFill>
                <a:latin typeface="Myriad Pro" panose="020B0503030403020204" pitchFamily="34" charset="0"/>
              </a:rPr>
              <a:t>2025    </a:t>
            </a:r>
            <a:r>
              <a:rPr lang="en-US" dirty="0" smtClean="0">
                <a:solidFill>
                  <a:srgbClr val="4D4D4F"/>
                </a:solidFill>
                <a:latin typeface="Myriad Pro" panose="020B0503030403020204" pitchFamily="34" charset="0"/>
              </a:rPr>
              <a:t>$2,500,000</a:t>
            </a:r>
            <a:endParaRPr lang="en-US" dirty="0">
              <a:solidFill>
                <a:srgbClr val="4D4D4F"/>
              </a:solidFill>
              <a:latin typeface="Myriad Pro" panose="020B0503030403020204" pitchFamily="34" charset="0"/>
            </a:endParaRPr>
          </a:p>
        </p:txBody>
      </p:sp>
      <p:sp>
        <p:nvSpPr>
          <p:cNvPr id="12" name="Rectangle 11"/>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13" name="TextBox 12"/>
          <p:cNvSpPr txBox="1"/>
          <p:nvPr/>
        </p:nvSpPr>
        <p:spPr>
          <a:xfrm>
            <a:off x="524287" y="493280"/>
            <a:ext cx="8693537" cy="1200329"/>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TAIT Capital Improvement Totals </a:t>
            </a:r>
          </a:p>
          <a:p>
            <a:pPr defTabSz="342891"/>
            <a:r>
              <a:rPr lang="en-US" sz="3200" dirty="0" smtClean="0">
                <a:solidFill>
                  <a:prstClr val="white"/>
                </a:solidFill>
                <a:latin typeface="Myriad Pro" panose="020B0503030403020204" pitchFamily="34" charset="0"/>
                <a:cs typeface="Arial" panose="020B0604020202020204" pitchFamily="34" charset="0"/>
              </a:rPr>
              <a:t>FY 2022-2025</a:t>
            </a:r>
            <a:endParaRPr lang="en-US" sz="1600" dirty="0">
              <a:solidFill>
                <a:prstClr val="white"/>
              </a:solidFill>
              <a:latin typeface="Myriad Pro" panose="020B0503030403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56810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361587" y="2102138"/>
            <a:ext cx="4057079" cy="4351338"/>
          </a:xfrm>
        </p:spPr>
        <p:txBody>
          <a:bodyPr>
            <a:normAutofit fontScale="25000" lnSpcReduction="20000"/>
          </a:bodyPr>
          <a:lstStyle/>
          <a:p>
            <a:pPr>
              <a:lnSpc>
                <a:spcPct val="120000"/>
              </a:lnSpc>
              <a:spcBef>
                <a:spcPts val="0"/>
              </a:spcBef>
            </a:pPr>
            <a:r>
              <a:rPr lang="en-US" sz="6400" dirty="0" smtClean="0">
                <a:solidFill>
                  <a:srgbClr val="4D4D4F"/>
                </a:solidFill>
                <a:latin typeface="Myriad Pro" panose="020B0503030403020204" pitchFamily="34" charset="0"/>
              </a:rPr>
              <a:t>Contractors </a:t>
            </a:r>
          </a:p>
          <a:p>
            <a:pPr>
              <a:lnSpc>
                <a:spcPct val="120000"/>
              </a:lnSpc>
              <a:spcBef>
                <a:spcPts val="0"/>
              </a:spcBef>
            </a:pPr>
            <a:r>
              <a:rPr lang="en-US" sz="6400" dirty="0" smtClean="0">
                <a:solidFill>
                  <a:srgbClr val="4D4D4F"/>
                </a:solidFill>
                <a:latin typeface="Myriad Pro" panose="020B0503030403020204" pitchFamily="34" charset="0"/>
              </a:rPr>
              <a:t>Subcontractors 			</a:t>
            </a:r>
          </a:p>
          <a:p>
            <a:pPr>
              <a:lnSpc>
                <a:spcPct val="120000"/>
              </a:lnSpc>
              <a:spcBef>
                <a:spcPts val="0"/>
              </a:spcBef>
            </a:pPr>
            <a:r>
              <a:rPr lang="en-US" sz="6400" dirty="0" smtClean="0">
                <a:solidFill>
                  <a:srgbClr val="4D4D4F"/>
                </a:solidFill>
                <a:latin typeface="Myriad Pro" panose="020B0503030403020204" pitchFamily="34" charset="0"/>
              </a:rPr>
              <a:t>HVAC</a:t>
            </a:r>
          </a:p>
          <a:p>
            <a:pPr>
              <a:lnSpc>
                <a:spcPct val="120000"/>
              </a:lnSpc>
              <a:spcBef>
                <a:spcPts val="0"/>
              </a:spcBef>
            </a:pPr>
            <a:r>
              <a:rPr lang="en-US" sz="6400" dirty="0" smtClean="0">
                <a:solidFill>
                  <a:srgbClr val="4D4D4F"/>
                </a:solidFill>
                <a:latin typeface="Myriad Pro" panose="020B0503030403020204" pitchFamily="34" charset="0"/>
              </a:rPr>
              <a:t>Pavement-Stripping</a:t>
            </a:r>
          </a:p>
          <a:p>
            <a:pPr>
              <a:lnSpc>
                <a:spcPct val="120000"/>
              </a:lnSpc>
              <a:spcBef>
                <a:spcPts val="0"/>
              </a:spcBef>
            </a:pPr>
            <a:r>
              <a:rPr lang="en-US" sz="6400" dirty="0" smtClean="0">
                <a:solidFill>
                  <a:srgbClr val="4D4D4F"/>
                </a:solidFill>
                <a:latin typeface="Myriad Pro" panose="020B0503030403020204" pitchFamily="34" charset="0"/>
              </a:rPr>
              <a:t>Surveying</a:t>
            </a:r>
          </a:p>
          <a:p>
            <a:pPr>
              <a:lnSpc>
                <a:spcPct val="120000"/>
              </a:lnSpc>
              <a:spcBef>
                <a:spcPts val="0"/>
              </a:spcBef>
            </a:pPr>
            <a:r>
              <a:rPr lang="en-US" sz="6400" dirty="0" smtClean="0">
                <a:solidFill>
                  <a:srgbClr val="4D4D4F"/>
                </a:solidFill>
                <a:latin typeface="Myriad Pro" panose="020B0503030403020204" pitchFamily="34" charset="0"/>
              </a:rPr>
              <a:t>Erosion Control</a:t>
            </a:r>
          </a:p>
          <a:p>
            <a:pPr>
              <a:lnSpc>
                <a:spcPct val="120000"/>
              </a:lnSpc>
              <a:spcBef>
                <a:spcPts val="0"/>
              </a:spcBef>
            </a:pPr>
            <a:r>
              <a:rPr lang="en-US" sz="6400" dirty="0" smtClean="0">
                <a:solidFill>
                  <a:srgbClr val="4D4D4F"/>
                </a:solidFill>
                <a:latin typeface="Myriad Pro" panose="020B0503030403020204" pitchFamily="34" charset="0"/>
              </a:rPr>
              <a:t>Storm Drainage</a:t>
            </a:r>
          </a:p>
          <a:p>
            <a:pPr>
              <a:lnSpc>
                <a:spcPct val="120000"/>
              </a:lnSpc>
              <a:spcBef>
                <a:spcPts val="0"/>
              </a:spcBef>
            </a:pPr>
            <a:r>
              <a:rPr lang="en-US" sz="6400" dirty="0" smtClean="0">
                <a:solidFill>
                  <a:srgbClr val="4D4D4F"/>
                </a:solidFill>
                <a:latin typeface="Myriad Pro" panose="020B0503030403020204" pitchFamily="34" charset="0"/>
              </a:rPr>
              <a:t>Consulting</a:t>
            </a:r>
          </a:p>
          <a:p>
            <a:pPr>
              <a:lnSpc>
                <a:spcPct val="120000"/>
              </a:lnSpc>
              <a:spcBef>
                <a:spcPts val="0"/>
              </a:spcBef>
            </a:pPr>
            <a:r>
              <a:rPr lang="en-US" sz="6400" dirty="0" smtClean="0">
                <a:solidFill>
                  <a:srgbClr val="4D4D4F"/>
                </a:solidFill>
                <a:latin typeface="Myriad Pro" panose="020B0503030403020204" pitchFamily="34" charset="0"/>
              </a:rPr>
              <a:t>Fencing</a:t>
            </a:r>
          </a:p>
          <a:p>
            <a:pPr>
              <a:lnSpc>
                <a:spcPct val="120000"/>
              </a:lnSpc>
              <a:spcBef>
                <a:spcPts val="0"/>
              </a:spcBef>
            </a:pPr>
            <a:r>
              <a:rPr lang="en-US" sz="6400" dirty="0" smtClean="0">
                <a:solidFill>
                  <a:srgbClr val="4D4D4F"/>
                </a:solidFill>
                <a:latin typeface="Myriad Pro" panose="020B0503030403020204" pitchFamily="34" charset="0"/>
              </a:rPr>
              <a:t>Cement</a:t>
            </a:r>
          </a:p>
          <a:p>
            <a:pPr>
              <a:lnSpc>
                <a:spcPct val="120000"/>
              </a:lnSpc>
              <a:spcBef>
                <a:spcPts val="0"/>
              </a:spcBef>
            </a:pPr>
            <a:r>
              <a:rPr lang="en-US" sz="6400" dirty="0" smtClean="0">
                <a:solidFill>
                  <a:srgbClr val="4D4D4F"/>
                </a:solidFill>
                <a:latin typeface="Myriad Pro" panose="020B0503030403020204" pitchFamily="34" charset="0"/>
              </a:rPr>
              <a:t>Asphalt</a:t>
            </a:r>
          </a:p>
          <a:p>
            <a:pPr>
              <a:lnSpc>
                <a:spcPct val="120000"/>
              </a:lnSpc>
              <a:spcBef>
                <a:spcPts val="0"/>
              </a:spcBef>
            </a:pPr>
            <a:r>
              <a:rPr lang="en-US" sz="6400" dirty="0" smtClean="0">
                <a:solidFill>
                  <a:srgbClr val="4D4D4F"/>
                </a:solidFill>
                <a:latin typeface="Myriad Pro" panose="020B0503030403020204" pitchFamily="34" charset="0"/>
              </a:rPr>
              <a:t>Materials</a:t>
            </a:r>
          </a:p>
          <a:p>
            <a:pPr>
              <a:lnSpc>
                <a:spcPct val="120000"/>
              </a:lnSpc>
              <a:spcBef>
                <a:spcPts val="0"/>
              </a:spcBef>
            </a:pPr>
            <a:r>
              <a:rPr lang="en-US" sz="6400" dirty="0" smtClean="0">
                <a:solidFill>
                  <a:srgbClr val="4D4D4F"/>
                </a:solidFill>
                <a:latin typeface="Myriad Pro" panose="020B0503030403020204" pitchFamily="34" charset="0"/>
              </a:rPr>
              <a:t>Testing</a:t>
            </a:r>
            <a:r>
              <a:rPr lang="en-US" sz="6400" dirty="0">
                <a:solidFill>
                  <a:srgbClr val="4D4D4F"/>
                </a:solidFill>
                <a:latin typeface="Myriad Pro" panose="020B0503030403020204" pitchFamily="34" charset="0"/>
              </a:rPr>
              <a:t>	</a:t>
            </a:r>
            <a:endParaRPr lang="en-US" sz="6400" dirty="0" smtClean="0">
              <a:solidFill>
                <a:srgbClr val="4D4D4F"/>
              </a:solidFill>
              <a:latin typeface="Myriad Pro" panose="020B0503030403020204" pitchFamily="34" charset="0"/>
            </a:endParaRPr>
          </a:p>
          <a:p>
            <a:pPr>
              <a:lnSpc>
                <a:spcPct val="120000"/>
              </a:lnSpc>
              <a:spcBef>
                <a:spcPts val="0"/>
              </a:spcBef>
            </a:pPr>
            <a:r>
              <a:rPr lang="en-US" sz="6400" dirty="0">
                <a:solidFill>
                  <a:srgbClr val="4D4D4F"/>
                </a:solidFill>
                <a:latin typeface="Myriad Pro" panose="020B0503030403020204" pitchFamily="34" charset="0"/>
              </a:rPr>
              <a:t>S</a:t>
            </a:r>
            <a:r>
              <a:rPr lang="en-US" sz="6400" dirty="0" smtClean="0">
                <a:solidFill>
                  <a:srgbClr val="4D4D4F"/>
                </a:solidFill>
                <a:latin typeface="Myriad Pro" panose="020B0503030403020204" pitchFamily="34" charset="0"/>
              </a:rPr>
              <a:t>ignage </a:t>
            </a:r>
          </a:p>
          <a:p>
            <a:pPr>
              <a:lnSpc>
                <a:spcPct val="120000"/>
              </a:lnSpc>
              <a:spcBef>
                <a:spcPts val="0"/>
              </a:spcBef>
            </a:pPr>
            <a:r>
              <a:rPr lang="en-US" sz="6400" dirty="0" smtClean="0">
                <a:solidFill>
                  <a:srgbClr val="4D4D4F"/>
                </a:solidFill>
                <a:latin typeface="Myriad Pro" panose="020B0503030403020204" pitchFamily="34" charset="0"/>
              </a:rPr>
              <a:t>Drywall </a:t>
            </a:r>
          </a:p>
          <a:p>
            <a:pPr>
              <a:lnSpc>
                <a:spcPct val="120000"/>
              </a:lnSpc>
              <a:spcBef>
                <a:spcPts val="0"/>
              </a:spcBef>
            </a:pPr>
            <a:r>
              <a:rPr lang="en-US" sz="6400" dirty="0" smtClean="0">
                <a:solidFill>
                  <a:srgbClr val="4D4D4F"/>
                </a:solidFill>
                <a:latin typeface="Myriad Pro" panose="020B0503030403020204" pitchFamily="34" charset="0"/>
              </a:rPr>
              <a:t>Carpentry</a:t>
            </a:r>
          </a:p>
          <a:p>
            <a:pPr>
              <a:lnSpc>
                <a:spcPct val="120000"/>
              </a:lnSpc>
              <a:spcBef>
                <a:spcPts val="0"/>
              </a:spcBef>
            </a:pPr>
            <a:r>
              <a:rPr lang="en-US" sz="6400" dirty="0" smtClean="0">
                <a:solidFill>
                  <a:srgbClr val="4D4D4F"/>
                </a:solidFill>
                <a:latin typeface="Myriad Pro" panose="020B0503030403020204" pitchFamily="34" charset="0"/>
              </a:rPr>
              <a:t>Earth Moving</a:t>
            </a:r>
          </a:p>
          <a:p>
            <a:pPr>
              <a:lnSpc>
                <a:spcPct val="120000"/>
              </a:lnSpc>
              <a:spcBef>
                <a:spcPts val="0"/>
              </a:spcBef>
            </a:pPr>
            <a:r>
              <a:rPr lang="en-US" sz="6400" dirty="0" smtClean="0">
                <a:solidFill>
                  <a:srgbClr val="4D4D4F"/>
                </a:solidFill>
                <a:latin typeface="Myriad Pro" panose="020B0503030403020204" pitchFamily="34" charset="0"/>
              </a:rPr>
              <a:t>Land </a:t>
            </a:r>
            <a:r>
              <a:rPr lang="en-US" sz="6400" dirty="0">
                <a:solidFill>
                  <a:srgbClr val="4D4D4F"/>
                </a:solidFill>
                <a:latin typeface="Myriad Pro" panose="020B0503030403020204" pitchFamily="34" charset="0"/>
              </a:rPr>
              <a:t>Clearing</a:t>
            </a:r>
          </a:p>
          <a:p>
            <a:pPr marL="0" indent="0">
              <a:lnSpc>
                <a:spcPct val="120000"/>
              </a:lnSpc>
              <a:spcBef>
                <a:spcPts val="0"/>
              </a:spcBef>
              <a:buNone/>
            </a:pPr>
            <a:endParaRPr lang="en-US" sz="6400" dirty="0">
              <a:solidFill>
                <a:srgbClr val="4D4D4F"/>
              </a:solidFill>
              <a:latin typeface="Myriad Pro" panose="020B0503030403020204" pitchFamily="34" charset="0"/>
            </a:endParaRPr>
          </a:p>
          <a:p>
            <a:pPr marL="285750" indent="-285750"/>
            <a:endParaRPr lang="en-US" sz="6400" dirty="0" smtClean="0"/>
          </a:p>
          <a:p>
            <a:endParaRPr lang="en-US" sz="1600" dirty="0" smtClean="0"/>
          </a:p>
          <a:p>
            <a:endParaRPr lang="en-US" sz="1600" dirty="0"/>
          </a:p>
        </p:txBody>
      </p:sp>
      <p:sp>
        <p:nvSpPr>
          <p:cNvPr id="3" name="Title 2"/>
          <p:cNvSpPr>
            <a:spLocks noGrp="1"/>
          </p:cNvSpPr>
          <p:nvPr>
            <p:ph type="title"/>
          </p:nvPr>
        </p:nvSpPr>
        <p:spPr/>
        <p:txBody>
          <a:bodyPr/>
          <a:lstStyle/>
          <a:p>
            <a:endParaRPr lang="en-US"/>
          </a:p>
        </p:txBody>
      </p:sp>
      <p:sp>
        <p:nvSpPr>
          <p:cNvPr id="10" name="Rectangle 9"/>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11" name="TextBox 10"/>
          <p:cNvSpPr txBox="1"/>
          <p:nvPr/>
        </p:nvSpPr>
        <p:spPr>
          <a:xfrm>
            <a:off x="524287" y="691927"/>
            <a:ext cx="8693537"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Areas of Opportunity</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
        <p:nvSpPr>
          <p:cNvPr id="4" name="Rectangle 3"/>
          <p:cNvSpPr/>
          <p:nvPr/>
        </p:nvSpPr>
        <p:spPr>
          <a:xfrm>
            <a:off x="4951858" y="2115832"/>
            <a:ext cx="3368053" cy="5293757"/>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Electrical </a:t>
            </a:r>
            <a:endParaRPr lang="en-US" sz="1600" dirty="0">
              <a:solidFill>
                <a:srgbClr val="4D4D4F"/>
              </a:solidFill>
              <a:latin typeface="Myriad Pro" panose="020B0503030403020204" pitchFamily="34" charset="0"/>
            </a:endParaRP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Boilers Roofing </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Drywall</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Fire Suppression</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Boilers</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Flooring </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Tile </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Terrazzo</a:t>
            </a:r>
            <a:endParaRPr lang="en-US" sz="1600" dirty="0">
              <a:solidFill>
                <a:srgbClr val="4D4D4F"/>
              </a:solidFill>
              <a:latin typeface="Myriad Pro" panose="020B0503030403020204" pitchFamily="34" charset="0"/>
            </a:endParaRP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Steele Rebar</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Public Furnishings </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Canopies</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Window covering</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Elevator</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Escalator</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Pavement</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Airfield Maintenance</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Lighting </a:t>
            </a:r>
          </a:p>
          <a:p>
            <a:pPr marL="285750" indent="-285750">
              <a:buFont typeface="Arial" panose="020B0604020202020204" pitchFamily="34" charset="0"/>
              <a:buChar char="•"/>
            </a:pPr>
            <a:r>
              <a:rPr lang="en-US" sz="1600" dirty="0" smtClean="0">
                <a:solidFill>
                  <a:srgbClr val="4D4D4F"/>
                </a:solidFill>
                <a:latin typeface="Myriad Pro" panose="020B0503030403020204" pitchFamily="34" charset="0"/>
              </a:rPr>
              <a:t>Sod</a:t>
            </a:r>
          </a:p>
          <a:p>
            <a:pPr marL="285750" indent="-285750">
              <a:buFont typeface="Arial" panose="020B0604020202020204" pitchFamily="34" charset="0"/>
              <a:buChar char="•"/>
            </a:pPr>
            <a:endParaRPr lang="en-US" sz="1600" dirty="0">
              <a:solidFill>
                <a:srgbClr val="4D4D4F"/>
              </a:solidFill>
              <a:latin typeface="Myriad Pro" panose="020B0503030403020204" pitchFamily="34" charset="0"/>
            </a:endParaRPr>
          </a:p>
          <a:p>
            <a:pPr marL="285750" indent="-285750">
              <a:buFont typeface="Arial" panose="020B0604020202020204" pitchFamily="34" charset="0"/>
              <a:buChar char="•"/>
            </a:pPr>
            <a:endParaRPr lang="en-US" sz="1600" dirty="0">
              <a:solidFill>
                <a:srgbClr val="4D4D4F"/>
              </a:solidFill>
              <a:latin typeface="Myriad Pro" panose="020B0503030403020204" pitchFamily="34" charset="0"/>
            </a:endParaRPr>
          </a:p>
          <a:p>
            <a:pPr marL="285750" indent="-285750"/>
            <a:endParaRPr lang="en-US" dirty="0"/>
          </a:p>
        </p:txBody>
      </p:sp>
      <p:sp>
        <p:nvSpPr>
          <p:cNvPr id="5" name="Rectangle 4"/>
          <p:cNvSpPr/>
          <p:nvPr/>
        </p:nvSpPr>
        <p:spPr>
          <a:xfrm>
            <a:off x="8060267" y="2102138"/>
            <a:ext cx="6096000" cy="1846659"/>
          </a:xfrm>
          <a:prstGeom prst="rect">
            <a:avLst/>
          </a:prstGeom>
        </p:spPr>
        <p:txBody>
          <a:bodyPr>
            <a:spAutoFit/>
          </a:bodyPr>
          <a:lstStyle/>
          <a:p>
            <a:pPr marL="285750" indent="-285750">
              <a:buFont typeface="Arial" panose="020B0604020202020204" pitchFamily="34" charset="0"/>
              <a:buChar char="•"/>
            </a:pPr>
            <a:r>
              <a:rPr lang="en-US" sz="1600" dirty="0">
                <a:solidFill>
                  <a:srgbClr val="4D4D4F"/>
                </a:solidFill>
                <a:latin typeface="Myriad Pro" panose="020B0503030403020204" pitchFamily="34" charset="0"/>
              </a:rPr>
              <a:t>Landscaping</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Traffic Safety</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Barricade</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Windows</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Framing</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Surgical (Personal Protective Gear) </a:t>
            </a:r>
          </a:p>
          <a:p>
            <a:pPr marL="285750" indent="-285750">
              <a:buFont typeface="Arial" panose="020B0604020202020204" pitchFamily="34" charset="0"/>
              <a:buChar char="•"/>
            </a:pPr>
            <a:r>
              <a:rPr lang="en-US" sz="1600" dirty="0">
                <a:solidFill>
                  <a:srgbClr val="4D4D4F"/>
                </a:solidFill>
                <a:latin typeface="Myriad Pro" panose="020B0503030403020204" pitchFamily="34" charset="0"/>
              </a:rPr>
              <a:t>Insurance</a:t>
            </a:r>
          </a:p>
        </p:txBody>
      </p:sp>
    </p:spTree>
    <p:extLst>
      <p:ext uri="{BB962C8B-B14F-4D97-AF65-F5344CB8AC3E}">
        <p14:creationId xmlns:p14="http://schemas.microsoft.com/office/powerpoint/2010/main" val="3223992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83758" y="1833660"/>
            <a:ext cx="10515600" cy="4351338"/>
          </a:xfrm>
        </p:spPr>
        <p:txBody>
          <a:bodyPr>
            <a:normAutofit fontScale="62500" lnSpcReduction="20000"/>
          </a:bodyPr>
          <a:lstStyle/>
          <a:p>
            <a:pPr marL="0" indent="0">
              <a:buNone/>
            </a:pPr>
            <a:r>
              <a:rPr lang="en-US" dirty="0" smtClean="0"/>
              <a:t>.</a:t>
            </a:r>
            <a:endParaRPr lang="en-US" dirty="0" smtClean="0">
              <a:latin typeface="Myriad Pro" panose="020B0503030403020204" pitchFamily="34" charset="0"/>
            </a:endParaRPr>
          </a:p>
          <a:p>
            <a:pPr marL="0" indent="0">
              <a:buNone/>
            </a:pPr>
            <a:r>
              <a:rPr lang="en-US" dirty="0" smtClean="0">
                <a:latin typeface="Myriad Pro" panose="020B0503030403020204" pitchFamily="34" charset="0"/>
              </a:rPr>
              <a:t> 1. Go </a:t>
            </a:r>
            <a:r>
              <a:rPr lang="en-US" dirty="0">
                <a:latin typeface="Myriad Pro" panose="020B0503030403020204" pitchFamily="34" charset="0"/>
              </a:rPr>
              <a:t>to </a:t>
            </a:r>
            <a:r>
              <a:rPr lang="en-US" dirty="0" smtClean="0">
                <a:latin typeface="Myriad Pro" panose="020B0503030403020204" pitchFamily="34" charset="0"/>
              </a:rPr>
              <a:t>the website of </a:t>
            </a:r>
            <a:r>
              <a:rPr lang="en-US" dirty="0" smtClean="0">
                <a:latin typeface="Myriad Pro" panose="020B0503030403020204" pitchFamily="34" charset="0"/>
                <a:hlinkClick r:id="rId2"/>
              </a:rPr>
              <a:t>www.tulsaairports.com</a:t>
            </a:r>
            <a:r>
              <a:rPr lang="en-US" dirty="0" smtClean="0">
                <a:latin typeface="Myriad Pro" panose="020B0503030403020204" pitchFamily="34" charset="0"/>
              </a:rPr>
              <a:t> </a:t>
            </a:r>
            <a:endParaRPr lang="en-US" dirty="0" smtClean="0">
              <a:latin typeface="Myriad Pro" panose="020B0503030403020204" pitchFamily="34" charset="0"/>
            </a:endParaRPr>
          </a:p>
          <a:p>
            <a:pPr lvl="1"/>
            <a:r>
              <a:rPr lang="en-US" sz="2900" dirty="0" smtClean="0">
                <a:latin typeface="Myriad Pro" panose="020B0503030403020204" pitchFamily="34" charset="0"/>
              </a:rPr>
              <a:t>About </a:t>
            </a:r>
            <a:r>
              <a:rPr lang="en-US" sz="2900" dirty="0">
                <a:latin typeface="Myriad Pro" panose="020B0503030403020204" pitchFamily="34" charset="0"/>
              </a:rPr>
              <a:t>Us</a:t>
            </a:r>
          </a:p>
          <a:p>
            <a:pPr lvl="1"/>
            <a:r>
              <a:rPr lang="en-US" sz="2900" dirty="0">
                <a:latin typeface="Myriad Pro" panose="020B0503030403020204" pitchFamily="34" charset="0"/>
              </a:rPr>
              <a:t>Business Opportunities </a:t>
            </a:r>
          </a:p>
          <a:p>
            <a:pPr lvl="1"/>
            <a:r>
              <a:rPr lang="en-US" sz="2900" dirty="0">
                <a:latin typeface="Myriad Pro" panose="020B0503030403020204" pitchFamily="34" charset="0"/>
              </a:rPr>
              <a:t>Consultants</a:t>
            </a:r>
          </a:p>
          <a:p>
            <a:pPr lvl="1"/>
            <a:r>
              <a:rPr lang="en-US" sz="2900" dirty="0" smtClean="0">
                <a:latin typeface="Myriad Pro" panose="020B0503030403020204" pitchFamily="34" charset="0"/>
              </a:rPr>
              <a:t>Contractors</a:t>
            </a:r>
          </a:p>
          <a:p>
            <a:pPr lvl="1"/>
            <a:endParaRPr lang="en-US" sz="2900" dirty="0" smtClean="0">
              <a:latin typeface="Myriad Pro" panose="020B0503030403020204" pitchFamily="34" charset="0"/>
            </a:endParaRPr>
          </a:p>
          <a:p>
            <a:r>
              <a:rPr lang="en-US" sz="2900" dirty="0" smtClean="0">
                <a:latin typeface="Myriad Pro" panose="020B0503030403020204" pitchFamily="34" charset="0"/>
              </a:rPr>
              <a:t>The </a:t>
            </a:r>
            <a:r>
              <a:rPr lang="en-US" sz="2900" dirty="0">
                <a:latin typeface="Myriad Pro" panose="020B0503030403020204" pitchFamily="34" charset="0"/>
              </a:rPr>
              <a:t>following list consists of </a:t>
            </a:r>
            <a:r>
              <a:rPr lang="en-US" sz="2900" dirty="0" smtClean="0">
                <a:latin typeface="Myriad Pro" panose="020B0503030403020204" pitchFamily="34" charset="0"/>
              </a:rPr>
              <a:t>contractors and consultants for planning, design, construction or construction administration services that </a:t>
            </a:r>
            <a:r>
              <a:rPr lang="en-US" sz="2900" dirty="0">
                <a:latin typeface="Myriad Pro" panose="020B0503030403020204" pitchFamily="34" charset="0"/>
              </a:rPr>
              <a:t>have expressed interest in bidding on Tulsa Airports Improvement Trust (TAIT) contracts. Presence on this list is not an endorsement or recommendation by the TAIT nor is it a guarantee of quality or completion of work by the contractors. This list should not be considered conclusive or restrictive. If any </a:t>
            </a:r>
            <a:r>
              <a:rPr lang="en-US" sz="2900" dirty="0" smtClean="0">
                <a:latin typeface="Myriad Pro" panose="020B0503030403020204" pitchFamily="34" charset="0"/>
              </a:rPr>
              <a:t>contractors or consultants </a:t>
            </a:r>
            <a:r>
              <a:rPr lang="en-US" sz="2900" dirty="0">
                <a:latin typeface="Myriad Pro" panose="020B0503030403020204" pitchFamily="34" charset="0"/>
              </a:rPr>
              <a:t>would like to be added to the list, please e-mail </a:t>
            </a:r>
            <a:r>
              <a:rPr lang="en-US" sz="2900" b="1" dirty="0" smtClean="0">
                <a:latin typeface="Myriad Pro" panose="020B0503030403020204" pitchFamily="34" charset="0"/>
                <a:hlinkClick r:id="rId3" tooltip="mailto:contractorlist@tulsaairports.com"/>
              </a:rPr>
              <a:t>contractorlist@tulsaairports.com</a:t>
            </a:r>
            <a:r>
              <a:rPr lang="en-US" sz="2900" dirty="0">
                <a:latin typeface="Myriad Pro" panose="020B0503030403020204" pitchFamily="34" charset="0"/>
              </a:rPr>
              <a:t> </a:t>
            </a:r>
            <a:r>
              <a:rPr lang="en-US" sz="2900" dirty="0" smtClean="0">
                <a:latin typeface="Myriad Pro" panose="020B0503030403020204" pitchFamily="34" charset="0"/>
              </a:rPr>
              <a:t>or </a:t>
            </a:r>
            <a:r>
              <a:rPr lang="en-US" sz="2900" b="1" dirty="0" smtClean="0">
                <a:latin typeface="Myriad Pro" panose="020B0503030403020204" pitchFamily="34" charset="0"/>
                <a:hlinkClick r:id="rId4" tooltip="mailto:consultantlist@tulsaairports.com"/>
              </a:rPr>
              <a:t>consultantlist@tulsaairports.com</a:t>
            </a:r>
            <a:r>
              <a:rPr lang="en-US" sz="2900" b="1" dirty="0" smtClean="0">
                <a:latin typeface="Myriad Pro" panose="020B0503030403020204" pitchFamily="34" charset="0"/>
              </a:rPr>
              <a:t>.</a:t>
            </a:r>
            <a:endParaRPr lang="en-US" sz="2900" dirty="0">
              <a:latin typeface="Myriad Pro" panose="020B0503030403020204" pitchFamily="34" charset="0"/>
            </a:endParaRPr>
          </a:p>
          <a:p>
            <a:r>
              <a:rPr lang="en-US" sz="2900" dirty="0">
                <a:latin typeface="Myriad Pro" panose="020B0503030403020204" pitchFamily="34" charset="0"/>
              </a:rPr>
              <a:t>When the TAIT issues bid documents a staff member will e-mail the Notice to Bidders to all contractors on the list, inviting them to request bid documents. With this page, TAIT intends to provide clarity in its competitive bidding process and include all interested contractors.</a:t>
            </a:r>
          </a:p>
          <a:p>
            <a:pPr marL="0" indent="0">
              <a:buNone/>
            </a:pPr>
            <a:endParaRPr lang="en-US" sz="2900" dirty="0"/>
          </a:p>
        </p:txBody>
      </p:sp>
      <p:sp>
        <p:nvSpPr>
          <p:cNvPr id="9" name="Rectangle 8"/>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10" name="TextBox 9"/>
          <p:cNvSpPr txBox="1"/>
          <p:nvPr/>
        </p:nvSpPr>
        <p:spPr>
          <a:xfrm>
            <a:off x="450463" y="688248"/>
            <a:ext cx="8693537"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TAIT Business Opportunities List</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129805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1004711" y="2245110"/>
            <a:ext cx="10611556" cy="4351338"/>
          </a:xfrm>
        </p:spPr>
        <p:txBody>
          <a:bodyPr>
            <a:normAutofit fontScale="92500" lnSpcReduction="20000"/>
          </a:bodyPr>
          <a:lstStyle/>
          <a:p>
            <a:pPr marL="514350" indent="-514350">
              <a:buAutoNum type="arabicPeriod"/>
            </a:pPr>
            <a:r>
              <a:rPr lang="en-US" dirty="0" smtClean="0">
                <a:solidFill>
                  <a:srgbClr val="4D4D4F"/>
                </a:solidFill>
                <a:latin typeface="Myriad Pro" panose="020B0503030403020204" pitchFamily="34" charset="0"/>
              </a:rPr>
              <a:t>TAIT Team (Engineer or Architects) selected based on qualifications</a:t>
            </a:r>
          </a:p>
          <a:p>
            <a:pPr marL="514350" indent="-514350">
              <a:buAutoNum type="arabicPeriod"/>
            </a:pPr>
            <a:r>
              <a:rPr lang="en-US" dirty="0" smtClean="0">
                <a:solidFill>
                  <a:srgbClr val="4D4D4F"/>
                </a:solidFill>
                <a:latin typeface="Myriad Pro" panose="020B0503030403020204" pitchFamily="34" charset="0"/>
              </a:rPr>
              <a:t>Advertise Bidding</a:t>
            </a:r>
          </a:p>
          <a:p>
            <a:pPr marL="971550" lvl="1" indent="-514350">
              <a:buAutoNum type="arabicPeriod"/>
            </a:pPr>
            <a:r>
              <a:rPr lang="en-US" dirty="0" smtClean="0">
                <a:solidFill>
                  <a:srgbClr val="4D4D4F"/>
                </a:solidFill>
                <a:latin typeface="Myriad Pro" panose="020B0503030403020204" pitchFamily="34" charset="0"/>
              </a:rPr>
              <a:t>Tulsa World Newspaper</a:t>
            </a:r>
          </a:p>
          <a:p>
            <a:pPr marL="971550" lvl="1" indent="-514350">
              <a:buAutoNum type="arabicPeriod"/>
            </a:pPr>
            <a:r>
              <a:rPr lang="en-US" dirty="0" smtClean="0">
                <a:solidFill>
                  <a:srgbClr val="4D4D4F"/>
                </a:solidFill>
                <a:latin typeface="Myriad Pro" panose="020B0503030403020204" pitchFamily="34" charset="0"/>
              </a:rPr>
              <a:t>TAIT Website (</a:t>
            </a:r>
            <a:r>
              <a:rPr lang="en-US" dirty="0" smtClean="0">
                <a:solidFill>
                  <a:srgbClr val="4D4D4F"/>
                </a:solidFill>
                <a:latin typeface="Myriad Pro" panose="020B0503030403020204" pitchFamily="34" charset="0"/>
                <a:hlinkClick r:id="rId2"/>
              </a:rPr>
              <a:t>www.tulsaairports.com</a:t>
            </a:r>
            <a:r>
              <a:rPr lang="en-US" dirty="0" smtClean="0">
                <a:solidFill>
                  <a:srgbClr val="4D4D4F"/>
                </a:solidFill>
                <a:latin typeface="Myriad Pro" panose="020B0503030403020204" pitchFamily="34" charset="0"/>
              </a:rPr>
              <a:t> ), </a:t>
            </a:r>
            <a:r>
              <a:rPr lang="en-US" dirty="0" smtClean="0">
                <a:solidFill>
                  <a:srgbClr val="4D4D4F"/>
                </a:solidFill>
                <a:latin typeface="Myriad Pro" panose="020B0503030403020204" pitchFamily="34" charset="0"/>
              </a:rPr>
              <a:t>under About Us, Business Opportunities</a:t>
            </a:r>
            <a:endParaRPr lang="en-US" dirty="0">
              <a:solidFill>
                <a:srgbClr val="4D4D4F"/>
              </a:solidFill>
              <a:latin typeface="Myriad Pro" panose="020B0503030403020204" pitchFamily="34" charset="0"/>
            </a:endParaRPr>
          </a:p>
          <a:p>
            <a:pPr marL="971550" lvl="1" indent="-514350">
              <a:buAutoNum type="arabicPeriod"/>
            </a:pPr>
            <a:r>
              <a:rPr lang="en-US" dirty="0" smtClean="0">
                <a:solidFill>
                  <a:srgbClr val="4D4D4F"/>
                </a:solidFill>
                <a:latin typeface="Myriad Pro" panose="020B0503030403020204" pitchFamily="34" charset="0"/>
              </a:rPr>
              <a:t>Email Notice to Bidders</a:t>
            </a:r>
          </a:p>
          <a:p>
            <a:pPr marL="971550" lvl="1" indent="-514350">
              <a:buAutoNum type="arabicPeriod"/>
            </a:pPr>
            <a:r>
              <a:rPr lang="en-US" dirty="0" smtClean="0">
                <a:solidFill>
                  <a:srgbClr val="4D4D4F"/>
                </a:solidFill>
                <a:latin typeface="Myriad Pro" panose="020B0503030403020204" pitchFamily="34" charset="0"/>
              </a:rPr>
              <a:t>Email Contractors on TAIT website list </a:t>
            </a:r>
          </a:p>
          <a:p>
            <a:pPr marL="514350" indent="-514350">
              <a:buAutoNum type="arabicPeriod"/>
            </a:pPr>
            <a:r>
              <a:rPr lang="en-US" dirty="0" smtClean="0">
                <a:solidFill>
                  <a:srgbClr val="4D4D4F"/>
                </a:solidFill>
                <a:latin typeface="Myriad Pro" panose="020B0503030403020204" pitchFamily="34" charset="0"/>
              </a:rPr>
              <a:t>TAIT hosts a Pre-Bid Conference</a:t>
            </a:r>
            <a:endParaRPr lang="en-US" dirty="0">
              <a:solidFill>
                <a:srgbClr val="4D4D4F"/>
              </a:solidFill>
              <a:latin typeface="Myriad Pro" panose="020B0503030403020204" pitchFamily="34" charset="0"/>
            </a:endParaRPr>
          </a:p>
          <a:p>
            <a:pPr marL="514350" indent="-514350">
              <a:buAutoNum type="arabicPeriod"/>
            </a:pPr>
            <a:r>
              <a:rPr lang="en-US" dirty="0" smtClean="0">
                <a:solidFill>
                  <a:srgbClr val="4D4D4F"/>
                </a:solidFill>
                <a:latin typeface="Myriad Pro" panose="020B0503030403020204" pitchFamily="34" charset="0"/>
              </a:rPr>
              <a:t>Open Sealed Bids</a:t>
            </a:r>
          </a:p>
          <a:p>
            <a:pPr marL="514350" indent="-514350">
              <a:buAutoNum type="arabicPeriod"/>
            </a:pPr>
            <a:r>
              <a:rPr lang="en-US" dirty="0" smtClean="0">
                <a:solidFill>
                  <a:srgbClr val="4D4D4F"/>
                </a:solidFill>
                <a:latin typeface="Myriad Pro" panose="020B0503030403020204" pitchFamily="34" charset="0"/>
              </a:rPr>
              <a:t>TAIT Staff recommends Award (to Low Bidder)</a:t>
            </a:r>
          </a:p>
          <a:p>
            <a:pPr marL="514350" indent="-514350">
              <a:buAutoNum type="arabicPeriod"/>
            </a:pPr>
            <a:r>
              <a:rPr lang="en-US" dirty="0" smtClean="0">
                <a:solidFill>
                  <a:srgbClr val="4D4D4F"/>
                </a:solidFill>
                <a:latin typeface="Myriad Pro" panose="020B0503030403020204" pitchFamily="34" charset="0"/>
              </a:rPr>
              <a:t>TAIT Board of Trustees Award project (or not).</a:t>
            </a:r>
          </a:p>
          <a:p>
            <a:pPr marL="514350" indent="-514350">
              <a:buAutoNum type="arabicPeriod"/>
            </a:pPr>
            <a:r>
              <a:rPr lang="en-US" dirty="0" smtClean="0">
                <a:solidFill>
                  <a:srgbClr val="4D4D4F"/>
                </a:solidFill>
                <a:latin typeface="Myriad Pro" panose="020B0503030403020204" pitchFamily="34" charset="0"/>
              </a:rPr>
              <a:t>Design of Project</a:t>
            </a:r>
            <a:endParaRPr lang="en-US" dirty="0">
              <a:solidFill>
                <a:srgbClr val="4D4D4F"/>
              </a:solidFill>
              <a:latin typeface="Myriad Pro" panose="020B0503030403020204" pitchFamily="34" charset="0"/>
            </a:endParaRPr>
          </a:p>
        </p:txBody>
      </p:sp>
      <p:sp>
        <p:nvSpPr>
          <p:cNvPr id="5" name="Rectangle 4"/>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8" name="TextBox 7"/>
          <p:cNvSpPr txBox="1"/>
          <p:nvPr/>
        </p:nvSpPr>
        <p:spPr>
          <a:xfrm>
            <a:off x="524287" y="691927"/>
            <a:ext cx="8693537"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TAIT Bidding Process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4094364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15621" y="2109643"/>
            <a:ext cx="5181600" cy="4351338"/>
          </a:xfrm>
        </p:spPr>
        <p:txBody>
          <a:bodyPr>
            <a:normAutofit fontScale="92500" lnSpcReduction="10000"/>
          </a:bodyPr>
          <a:lstStyle/>
          <a:p>
            <a:pPr marL="0" indent="0">
              <a:buNone/>
            </a:pPr>
            <a:r>
              <a:rPr lang="en-US" sz="2600" b="1" dirty="0" smtClean="0">
                <a:solidFill>
                  <a:srgbClr val="4D4D4F"/>
                </a:solidFill>
                <a:latin typeface="Myriad Pro" panose="020B0503030403020204" pitchFamily="34" charset="0"/>
              </a:rPr>
              <a:t>LANDSIDE PROJECT</a:t>
            </a:r>
            <a:r>
              <a:rPr lang="en-US" sz="2600" dirty="0" smtClean="0">
                <a:solidFill>
                  <a:srgbClr val="4D4D4F"/>
                </a:solidFill>
                <a:latin typeface="Myriad Pro" panose="020B0503030403020204" pitchFamily="34" charset="0"/>
              </a:rPr>
              <a:t>	</a:t>
            </a:r>
          </a:p>
          <a:p>
            <a:pPr marL="0" indent="0">
              <a:buNone/>
            </a:pPr>
            <a:r>
              <a:rPr lang="en-US" sz="1800" u="sng" dirty="0">
                <a:solidFill>
                  <a:srgbClr val="4D4D4F"/>
                </a:solidFill>
                <a:latin typeface="Myriad Pro" panose="020B0503030403020204" pitchFamily="34" charset="0"/>
              </a:rPr>
              <a:t>C</a:t>
            </a:r>
            <a:r>
              <a:rPr lang="en-US" sz="1800" u="sng" dirty="0" smtClean="0">
                <a:solidFill>
                  <a:srgbClr val="4D4D4F"/>
                </a:solidFill>
                <a:latin typeface="Myriad Pro" panose="020B0503030403020204" pitchFamily="34" charset="0"/>
              </a:rPr>
              <a:t>ommercial </a:t>
            </a:r>
            <a:r>
              <a:rPr lang="en-US" sz="1800" u="sng" dirty="0">
                <a:solidFill>
                  <a:srgbClr val="4D4D4F"/>
                </a:solidFill>
                <a:latin typeface="Myriad Pro" panose="020B0503030403020204" pitchFamily="34" charset="0"/>
              </a:rPr>
              <a:t>General Liability</a:t>
            </a:r>
          </a:p>
          <a:p>
            <a:pPr marL="0" indent="0">
              <a:buNone/>
            </a:pPr>
            <a:r>
              <a:rPr lang="en-US" sz="1400" dirty="0" smtClean="0">
                <a:solidFill>
                  <a:srgbClr val="4D4D4F"/>
                </a:solidFill>
                <a:latin typeface="Myriad Pro" panose="020B0503030403020204" pitchFamily="34" charset="0"/>
              </a:rPr>
              <a:t>Auto Liability, Including all owned hired and non-owned automobiles</a:t>
            </a:r>
          </a:p>
          <a:p>
            <a:pPr marL="0" indent="0">
              <a:buNone/>
            </a:pPr>
            <a:endParaRPr lang="en-US" sz="1600" u="sng" dirty="0" smtClean="0">
              <a:solidFill>
                <a:srgbClr val="4D4D4F"/>
              </a:solidFill>
              <a:latin typeface="Myriad Pro" panose="020B0503030403020204" pitchFamily="34" charset="0"/>
            </a:endParaRPr>
          </a:p>
          <a:p>
            <a:pPr marL="0" indent="0">
              <a:buNone/>
            </a:pPr>
            <a:endParaRPr lang="en-US" sz="1600" u="sng" dirty="0">
              <a:solidFill>
                <a:srgbClr val="4D4D4F"/>
              </a:solidFill>
              <a:latin typeface="Myriad Pro" panose="020B0503030403020204" pitchFamily="34" charset="0"/>
            </a:endParaRPr>
          </a:p>
          <a:p>
            <a:pPr marL="0" indent="0">
              <a:buNone/>
            </a:pPr>
            <a:r>
              <a:rPr lang="en-US" sz="2600" b="1" dirty="0" smtClean="0">
                <a:solidFill>
                  <a:srgbClr val="E87511"/>
                </a:solidFill>
                <a:latin typeface="Myriad Pro" panose="020B0503030403020204" pitchFamily="34" charset="0"/>
              </a:rPr>
              <a:t>AIRFIELD PROJECT</a:t>
            </a:r>
          </a:p>
          <a:p>
            <a:pPr marL="0" indent="0">
              <a:buNone/>
            </a:pPr>
            <a:r>
              <a:rPr lang="en-US" sz="1800" u="sng" dirty="0" smtClean="0">
                <a:solidFill>
                  <a:srgbClr val="E87511"/>
                </a:solidFill>
                <a:latin typeface="Myriad Pro" panose="020B0503030403020204" pitchFamily="34" charset="0"/>
              </a:rPr>
              <a:t>Commercial General Liability</a:t>
            </a:r>
          </a:p>
          <a:p>
            <a:pPr marL="0" indent="0">
              <a:buNone/>
            </a:pPr>
            <a:r>
              <a:rPr lang="en-US" sz="1400" dirty="0">
                <a:solidFill>
                  <a:srgbClr val="E87511"/>
                </a:solidFill>
                <a:latin typeface="Myriad Pro" panose="020B0503030403020204" pitchFamily="34" charset="0"/>
              </a:rPr>
              <a:t>Auto Liability, Including all owned hired and non-owned </a:t>
            </a:r>
            <a:r>
              <a:rPr lang="en-US" sz="1400" dirty="0" smtClean="0">
                <a:solidFill>
                  <a:srgbClr val="E87511"/>
                </a:solidFill>
                <a:latin typeface="Myriad Pro" panose="020B0503030403020204" pitchFamily="34" charset="0"/>
              </a:rPr>
              <a:t>automobiles</a:t>
            </a:r>
          </a:p>
          <a:p>
            <a:pPr marL="0" indent="0">
              <a:buNone/>
            </a:pPr>
            <a:endParaRPr lang="en-US" sz="1400" dirty="0">
              <a:solidFill>
                <a:srgbClr val="4D4D4F"/>
              </a:solidFill>
              <a:latin typeface="Myriad Pro" panose="020B0503030403020204" pitchFamily="34" charset="0"/>
            </a:endParaRPr>
          </a:p>
          <a:p>
            <a:pPr marL="0" indent="0">
              <a:buNone/>
            </a:pPr>
            <a:endParaRPr lang="en-US" sz="1800" b="1" u="sng" dirty="0" smtClean="0">
              <a:solidFill>
                <a:srgbClr val="4D4D4F"/>
              </a:solidFill>
              <a:latin typeface="Myriad Pro" panose="020B0503030403020204" pitchFamily="34" charset="0"/>
            </a:endParaRPr>
          </a:p>
          <a:p>
            <a:pPr marL="0" indent="0">
              <a:buNone/>
            </a:pPr>
            <a:r>
              <a:rPr lang="en-US" sz="2600" b="1" dirty="0" smtClean="0">
                <a:solidFill>
                  <a:srgbClr val="4D4D4F"/>
                </a:solidFill>
                <a:latin typeface="Myriad Pro" panose="020B0503030403020204" pitchFamily="34" charset="0"/>
              </a:rPr>
              <a:t>TERMINAL APRON PROJECT </a:t>
            </a:r>
          </a:p>
          <a:p>
            <a:pPr marL="0" indent="0">
              <a:buNone/>
            </a:pPr>
            <a:r>
              <a:rPr lang="en-US" sz="1800" u="sng" dirty="0">
                <a:solidFill>
                  <a:srgbClr val="4D4D4F"/>
                </a:solidFill>
                <a:latin typeface="Myriad Pro" panose="020B0503030403020204" pitchFamily="34" charset="0"/>
              </a:rPr>
              <a:t>Commercial General Liability</a:t>
            </a:r>
          </a:p>
          <a:p>
            <a:pPr marL="0" indent="0">
              <a:buNone/>
            </a:pPr>
            <a:r>
              <a:rPr lang="en-US" sz="1400" dirty="0">
                <a:solidFill>
                  <a:srgbClr val="4D4D4F"/>
                </a:solidFill>
                <a:latin typeface="Myriad Pro" panose="020B0503030403020204" pitchFamily="34" charset="0"/>
              </a:rPr>
              <a:t>Auto Liability, Including all owned hired and non-owned automobiles</a:t>
            </a:r>
          </a:p>
          <a:p>
            <a:pPr marL="0" indent="0">
              <a:buNone/>
            </a:pPr>
            <a:endParaRPr lang="en-US" sz="1800" b="1" u="sng" dirty="0" smtClean="0"/>
          </a:p>
        </p:txBody>
      </p:sp>
      <p:sp>
        <p:nvSpPr>
          <p:cNvPr id="6" name="Content Placeholder 5"/>
          <p:cNvSpPr>
            <a:spLocks noGrp="1"/>
          </p:cNvSpPr>
          <p:nvPr>
            <p:ph sz="half" idx="2"/>
          </p:nvPr>
        </p:nvSpPr>
        <p:spPr>
          <a:xfrm>
            <a:off x="6183489" y="2245110"/>
            <a:ext cx="5181600" cy="4351338"/>
          </a:xfrm>
        </p:spPr>
        <p:txBody>
          <a:bodyPr>
            <a:noAutofit/>
          </a:bodyPr>
          <a:lstStyle/>
          <a:p>
            <a:r>
              <a:rPr lang="en-US" sz="1200" dirty="0" smtClean="0">
                <a:solidFill>
                  <a:srgbClr val="4D4D4F"/>
                </a:solidFill>
                <a:latin typeface="Myriad Pro" panose="020B0503030403020204" pitchFamily="34" charset="0"/>
              </a:rPr>
              <a:t>$1 Million Per Occurrence/$1 Million Aggregate, including Premise Operations Products and Completed Operations; Blanket Contractual (including Provisions for Contractor’s Obligations); Personal and Advertising Injury.</a:t>
            </a:r>
          </a:p>
          <a:p>
            <a:r>
              <a:rPr lang="en-US" sz="1200" dirty="0" smtClean="0">
                <a:solidFill>
                  <a:srgbClr val="4D4D4F"/>
                </a:solidFill>
                <a:latin typeface="Myriad Pro" panose="020B0503030403020204" pitchFamily="34" charset="0"/>
              </a:rPr>
              <a:t>$1 Million Combined Single Limit</a:t>
            </a:r>
          </a:p>
          <a:p>
            <a:endParaRPr lang="en-US" sz="1200" dirty="0" smtClean="0">
              <a:solidFill>
                <a:srgbClr val="4D4D4F"/>
              </a:solidFill>
              <a:latin typeface="Myriad Pro" panose="020B0503030403020204" pitchFamily="34" charset="0"/>
            </a:endParaRPr>
          </a:p>
          <a:p>
            <a:endParaRPr lang="en-US" sz="1200" dirty="0">
              <a:solidFill>
                <a:srgbClr val="4D4D4F"/>
              </a:solidFill>
              <a:latin typeface="Myriad Pro" panose="020B0503030403020204" pitchFamily="34" charset="0"/>
            </a:endParaRPr>
          </a:p>
          <a:p>
            <a:r>
              <a:rPr lang="en-US" sz="1200" dirty="0" smtClean="0">
                <a:solidFill>
                  <a:srgbClr val="E87511"/>
                </a:solidFill>
                <a:latin typeface="Myriad Pro" panose="020B0503030403020204" pitchFamily="34" charset="0"/>
              </a:rPr>
              <a:t>$5 Million Per Occurrence/$5 Million Aggregate Including Premises Operations; Products and Completed Operations; Blanket Contractual (including Provisions for Contractor’s obligation); Person and Advertising Injury</a:t>
            </a:r>
          </a:p>
          <a:p>
            <a:r>
              <a:rPr lang="en-US" sz="1200" dirty="0" smtClean="0">
                <a:solidFill>
                  <a:srgbClr val="E87511"/>
                </a:solidFill>
                <a:latin typeface="Myriad Pro" panose="020B0503030403020204" pitchFamily="34" charset="0"/>
              </a:rPr>
              <a:t>$5 </a:t>
            </a:r>
            <a:r>
              <a:rPr lang="en-US" sz="1200" dirty="0">
                <a:solidFill>
                  <a:srgbClr val="E87511"/>
                </a:solidFill>
                <a:latin typeface="Myriad Pro" panose="020B0503030403020204" pitchFamily="34" charset="0"/>
              </a:rPr>
              <a:t>Million Combined Single Limit</a:t>
            </a:r>
          </a:p>
          <a:p>
            <a:endParaRPr lang="en-US" sz="1200" dirty="0" smtClean="0">
              <a:solidFill>
                <a:srgbClr val="4D4D4F"/>
              </a:solidFill>
              <a:latin typeface="Myriad Pro" panose="020B0503030403020204" pitchFamily="34" charset="0"/>
            </a:endParaRPr>
          </a:p>
          <a:p>
            <a:endParaRPr lang="en-US" sz="1200" dirty="0" smtClean="0">
              <a:solidFill>
                <a:srgbClr val="4D4D4F"/>
              </a:solidFill>
              <a:latin typeface="Myriad Pro" panose="020B0503030403020204" pitchFamily="34" charset="0"/>
            </a:endParaRPr>
          </a:p>
          <a:p>
            <a:r>
              <a:rPr lang="en-US" sz="1200" dirty="0" smtClean="0">
                <a:solidFill>
                  <a:srgbClr val="4D4D4F"/>
                </a:solidFill>
                <a:latin typeface="Myriad Pro" panose="020B0503030403020204" pitchFamily="34" charset="0"/>
              </a:rPr>
              <a:t>$10 </a:t>
            </a:r>
            <a:r>
              <a:rPr lang="en-US" sz="1200" dirty="0">
                <a:solidFill>
                  <a:srgbClr val="4D4D4F"/>
                </a:solidFill>
                <a:latin typeface="Myriad Pro" panose="020B0503030403020204" pitchFamily="34" charset="0"/>
              </a:rPr>
              <a:t>Million Per Occurrence/$5 Million Aggregate Including Premises Operations; Products and Completed Operations; Blanket Contractual (including Provisions for Contractor’s obligation); Person and Advertising Injury</a:t>
            </a:r>
          </a:p>
          <a:p>
            <a:r>
              <a:rPr lang="en-US" sz="1200" dirty="0" smtClean="0">
                <a:solidFill>
                  <a:srgbClr val="4D4D4F"/>
                </a:solidFill>
                <a:latin typeface="Myriad Pro" panose="020B0503030403020204" pitchFamily="34" charset="0"/>
              </a:rPr>
              <a:t>$10  Million Combined Single Limit</a:t>
            </a:r>
            <a:endParaRPr lang="en-US" sz="1200" dirty="0">
              <a:solidFill>
                <a:srgbClr val="4D4D4F"/>
              </a:solidFill>
              <a:latin typeface="Myriad Pro" panose="020B0503030403020204" pitchFamily="34" charset="0"/>
            </a:endParaRPr>
          </a:p>
        </p:txBody>
      </p:sp>
      <p:sp>
        <p:nvSpPr>
          <p:cNvPr id="7" name="Rectangle 6"/>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8" name="TextBox 7"/>
          <p:cNvSpPr txBox="1"/>
          <p:nvPr/>
        </p:nvSpPr>
        <p:spPr>
          <a:xfrm>
            <a:off x="524287" y="691927"/>
            <a:ext cx="8693537"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Insurance Requirements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3257863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5300" y="2506662"/>
            <a:ext cx="5181600" cy="4351338"/>
          </a:xfrm>
        </p:spPr>
        <p:txBody>
          <a:bodyPr>
            <a:noAutofit/>
          </a:bodyPr>
          <a:lstStyle/>
          <a:p>
            <a:r>
              <a:rPr lang="en-US" sz="2000" dirty="0" smtClean="0">
                <a:solidFill>
                  <a:srgbClr val="4D4D4F"/>
                </a:solidFill>
                <a:latin typeface="Myriad Pro" panose="020B0503030403020204" pitchFamily="34" charset="0"/>
              </a:rPr>
              <a:t>SP 30-05</a:t>
            </a:r>
          </a:p>
          <a:p>
            <a:r>
              <a:rPr lang="en-US" sz="2000" dirty="0" smtClean="0">
                <a:solidFill>
                  <a:srgbClr val="4D4D4F"/>
                </a:solidFill>
                <a:latin typeface="Myriad Pro" panose="020B0503030403020204" pitchFamily="34" charset="0"/>
              </a:rPr>
              <a:t>(a)  Bid Bonds, Certified check, cashiers check or irrevocable letter of credit -60 O.S 107;</a:t>
            </a:r>
          </a:p>
          <a:p>
            <a:r>
              <a:rPr lang="en-US" sz="2000" dirty="0" smtClean="0">
                <a:solidFill>
                  <a:srgbClr val="4D4D4F"/>
                </a:solidFill>
                <a:latin typeface="Myriad Pro" panose="020B0503030403020204" pitchFamily="34" charset="0"/>
              </a:rPr>
              <a:t>(b)  Statutory Bond, Payment or Irrevocable letter of credit -61 O.S 113(B) (1)</a:t>
            </a:r>
          </a:p>
          <a:p>
            <a:r>
              <a:rPr lang="en-US" sz="2000" dirty="0" smtClean="0">
                <a:solidFill>
                  <a:srgbClr val="4D4D4F"/>
                </a:solidFill>
                <a:latin typeface="Myriad Pro" panose="020B0503030403020204" pitchFamily="34" charset="0"/>
              </a:rPr>
              <a:t>(c) Performance Bond or irrevocable letter of credit – 61 O.S 113(B) (2); and </a:t>
            </a:r>
          </a:p>
          <a:p>
            <a:r>
              <a:rPr lang="en-US" sz="2000" dirty="0" smtClean="0">
                <a:solidFill>
                  <a:srgbClr val="4D4D4F"/>
                </a:solidFill>
                <a:latin typeface="Myriad Pro" panose="020B0503030403020204" pitchFamily="34" charset="0"/>
              </a:rPr>
              <a:t>(d) Maintenance Bond or Irrevocable letter of credit- 61 O.S. 113 (B) (3)</a:t>
            </a:r>
          </a:p>
        </p:txBody>
      </p:sp>
      <p:sp>
        <p:nvSpPr>
          <p:cNvPr id="4" name="Content Placeholder 3"/>
          <p:cNvSpPr>
            <a:spLocks noGrp="1"/>
          </p:cNvSpPr>
          <p:nvPr>
            <p:ph sz="half" idx="2"/>
          </p:nvPr>
        </p:nvSpPr>
        <p:spPr>
          <a:xfrm>
            <a:off x="6059310" y="1859492"/>
            <a:ext cx="5794022" cy="4351338"/>
          </a:xfrm>
        </p:spPr>
        <p:txBody>
          <a:bodyPr>
            <a:noAutofit/>
          </a:bodyPr>
          <a:lstStyle/>
          <a:p>
            <a:endParaRPr lang="en-US" sz="800" dirty="0" smtClean="0"/>
          </a:p>
          <a:p>
            <a:pPr>
              <a:lnSpc>
                <a:spcPct val="120000"/>
              </a:lnSpc>
            </a:pPr>
            <a:r>
              <a:rPr lang="en-US" sz="1200" dirty="0" smtClean="0">
                <a:solidFill>
                  <a:srgbClr val="4D4D4F"/>
                </a:solidFill>
                <a:latin typeface="Myriad Pro" panose="020B0503030403020204" pitchFamily="34" charset="0"/>
              </a:rPr>
              <a:t>In </a:t>
            </a:r>
            <a:r>
              <a:rPr lang="en-US" sz="1200" dirty="0">
                <a:solidFill>
                  <a:srgbClr val="4D4D4F"/>
                </a:solidFill>
                <a:latin typeface="Myriad Pro" panose="020B0503030403020204" pitchFamily="34" charset="0"/>
              </a:rPr>
              <a:t>addition to the insurance required above, the Contractor shall obtain, at its expense, an Owner’s and Contractors’ Protective Insurance policy covering the Work to be performed by the Contractor for the Owner specifically naming TAIT, the Tulsa Airport Authority and the City of Tulsa as insureds with the same limits as set forth for the Project category identified and set forth above.  </a:t>
            </a:r>
            <a:endParaRPr lang="en-US" sz="1200" dirty="0" smtClean="0">
              <a:solidFill>
                <a:srgbClr val="4D4D4F"/>
              </a:solidFill>
              <a:latin typeface="Myriad Pro" panose="020B0503030403020204" pitchFamily="34" charset="0"/>
            </a:endParaRPr>
          </a:p>
          <a:p>
            <a:pPr>
              <a:lnSpc>
                <a:spcPct val="120000"/>
              </a:lnSpc>
            </a:pPr>
            <a:r>
              <a:rPr lang="en-US" sz="1200" dirty="0">
                <a:solidFill>
                  <a:srgbClr val="4D4D4F"/>
                </a:solidFill>
                <a:latin typeface="Myriad Pro" panose="020B0503030403020204" pitchFamily="34" charset="0"/>
              </a:rPr>
              <a:t>The Contractor shall also purchase and maintain during the life of this Contract, Worker’s Compensation insurance as required by law for all employees who will Work on this Project and Employer’s Liability with a minimum of $100,000 per accident; $100,000 for disease any one employee; and $500,000 for disease any one occurrence.  If any Work is provided by Subcontractors, the Contractor shall require each Subcontractor to provide similar Workers’ Compensation and Employer’s Liability insurance </a:t>
            </a:r>
            <a:r>
              <a:rPr lang="en-US" sz="1200" dirty="0" smtClean="0">
                <a:solidFill>
                  <a:srgbClr val="4D4D4F"/>
                </a:solidFill>
                <a:latin typeface="Myriad Pro" panose="020B0503030403020204" pitchFamily="34" charset="0"/>
              </a:rPr>
              <a:t>coverage</a:t>
            </a:r>
          </a:p>
          <a:p>
            <a:pPr>
              <a:lnSpc>
                <a:spcPct val="120000"/>
              </a:lnSpc>
            </a:pPr>
            <a:r>
              <a:rPr lang="en-US" sz="1200" dirty="0" smtClean="0">
                <a:solidFill>
                  <a:srgbClr val="4D4D4F"/>
                </a:solidFill>
                <a:latin typeface="Myriad Pro" panose="020B0503030403020204" pitchFamily="34" charset="0"/>
              </a:rPr>
              <a:t>Contractor’s insurance policies shall contain a Waiver of Subrogation in favor of TAIT, the Tulsa Airport Authority and the City of Tulsa.  Each certificate of insurance required hereunder SHALL state that </a:t>
            </a:r>
            <a:r>
              <a:rPr lang="en-US" sz="1200" b="1" dirty="0" smtClean="0">
                <a:solidFill>
                  <a:srgbClr val="4D4D4F"/>
                </a:solidFill>
                <a:latin typeface="Myriad Pro" panose="020B0503030403020204" pitchFamily="34" charset="0"/>
              </a:rPr>
              <a:t>TAIT will be notified in writing of any alteration, modification, cancellation, non-renewal or expiration of the insurance policy not less than thirty (30) days prior to the effective date thereof.  </a:t>
            </a:r>
            <a:r>
              <a:rPr lang="en-US" sz="1200" dirty="0" smtClean="0">
                <a:solidFill>
                  <a:srgbClr val="4D4D4F"/>
                </a:solidFill>
                <a:latin typeface="Myriad Pro" panose="020B0503030403020204" pitchFamily="34" charset="0"/>
              </a:rPr>
              <a:t>The Contractor shall obtain similar or greater insurance prior to the expiration or termination of any existing insurance contract</a:t>
            </a:r>
            <a:endParaRPr lang="en-US" sz="1200" dirty="0">
              <a:solidFill>
                <a:srgbClr val="4D4D4F"/>
              </a:solidFill>
              <a:latin typeface="Myriad Pro" panose="020B0503030403020204" pitchFamily="34" charset="0"/>
            </a:endParaRPr>
          </a:p>
        </p:txBody>
      </p:sp>
      <p:sp>
        <p:nvSpPr>
          <p:cNvPr id="5" name="Rectangle 4"/>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6" name="TextBox 5"/>
          <p:cNvSpPr txBox="1"/>
          <p:nvPr/>
        </p:nvSpPr>
        <p:spPr>
          <a:xfrm>
            <a:off x="524287" y="691927"/>
            <a:ext cx="8693537"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Bond Requirements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3825728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2831645" y="1889495"/>
            <a:ext cx="8401050" cy="4351338"/>
          </a:xfrm>
        </p:spPr>
        <p:txBody>
          <a:bodyPr>
            <a:normAutofit/>
          </a:bodyPr>
          <a:lstStyle/>
          <a:p>
            <a:endParaRPr lang="en-US" b="1" dirty="0">
              <a:solidFill>
                <a:srgbClr val="4472C4"/>
              </a:solidFill>
            </a:endParaRPr>
          </a:p>
          <a:p>
            <a:r>
              <a:rPr lang="en-US" b="1" dirty="0">
                <a:solidFill>
                  <a:srgbClr val="4472C4"/>
                </a:solidFill>
              </a:rPr>
              <a:t>Kellye Johnson</a:t>
            </a:r>
          </a:p>
          <a:p>
            <a:pPr marL="0" indent="0">
              <a:buNone/>
            </a:pPr>
            <a:endParaRPr lang="en-US" b="1" dirty="0">
              <a:solidFill>
                <a:srgbClr val="4472C4"/>
              </a:solidFill>
            </a:endParaRPr>
          </a:p>
          <a:p>
            <a:pPr lvl="1"/>
            <a:r>
              <a:rPr lang="en-US" dirty="0">
                <a:solidFill>
                  <a:srgbClr val="4472C4"/>
                </a:solidFill>
              </a:rPr>
              <a:t>Supportive Services Coordinator</a:t>
            </a:r>
          </a:p>
          <a:p>
            <a:pPr lvl="1"/>
            <a:r>
              <a:rPr lang="en-US" dirty="0">
                <a:solidFill>
                  <a:srgbClr val="4472C4"/>
                </a:solidFill>
              </a:rPr>
              <a:t>Assist with applications</a:t>
            </a:r>
          </a:p>
          <a:p>
            <a:pPr lvl="1"/>
            <a:r>
              <a:rPr lang="en-US" dirty="0">
                <a:solidFill>
                  <a:srgbClr val="4472C4"/>
                </a:solidFill>
              </a:rPr>
              <a:t>Coordinate Trainings</a:t>
            </a:r>
          </a:p>
          <a:p>
            <a:pPr lvl="1"/>
            <a:r>
              <a:rPr lang="en-US" dirty="0">
                <a:solidFill>
                  <a:srgbClr val="4472C4"/>
                </a:solidFill>
              </a:rPr>
              <a:t>Administer Reimbursement Program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200" y="2415647"/>
            <a:ext cx="1614599" cy="13715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
        <p:nvSpPr>
          <p:cNvPr id="6" name="TextBox 5">
            <a:extLst>
              <a:ext uri="{FF2B5EF4-FFF2-40B4-BE49-F238E27FC236}">
                <a16:creationId xmlns:a16="http://schemas.microsoft.com/office/drawing/2014/main" id="{2BBD3AEE-B807-4E1B-A1C2-7DEDA6CD76EC}"/>
              </a:ext>
            </a:extLst>
          </p:cNvPr>
          <p:cNvSpPr txBox="1"/>
          <p:nvPr/>
        </p:nvSpPr>
        <p:spPr>
          <a:xfrm>
            <a:off x="169427" y="5549462"/>
            <a:ext cx="5117278" cy="1200329"/>
          </a:xfrm>
          <a:prstGeom prst="rect">
            <a:avLst/>
          </a:prstGeom>
          <a:noFill/>
        </p:spPr>
        <p:txBody>
          <a:bodyPr wrap="square" rtlCol="0">
            <a:spAutoFit/>
          </a:bodyPr>
          <a:lstStyle/>
          <a:p>
            <a:pPr marL="0" marR="0" fontAlgn="base">
              <a:spcBef>
                <a:spcPts val="0"/>
              </a:spcBef>
              <a:spcAft>
                <a:spcPts val="0"/>
              </a:spcAft>
            </a:pPr>
            <a:r>
              <a:rPr lang="en-US" sz="1800" dirty="0">
                <a:solidFill>
                  <a:srgbClr val="806000"/>
                </a:solidFill>
                <a:effectLst/>
                <a:latin typeface="Gill Sans MT" panose="020B0502020104020203" pitchFamily="34" charset="0"/>
                <a:ea typeface="Calibri" panose="020F0502020204030204" pitchFamily="34" charset="0"/>
                <a:cs typeface="Calibri" panose="020F0502020204030204" pitchFamily="34" charset="0"/>
              </a:rPr>
              <a:t>Phone: </a:t>
            </a:r>
            <a:r>
              <a:rPr lang="en-US" sz="18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405.589.7145</a:t>
            </a:r>
            <a:endPar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fontAlgn="base">
              <a:spcBef>
                <a:spcPts val="0"/>
              </a:spcBef>
              <a:spcAft>
                <a:spcPts val="0"/>
              </a:spcAft>
            </a:pPr>
            <a:r>
              <a:rPr lang="en-US" sz="18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201 200 N.E. 21st Street Oklahoma City, OK 73105</a:t>
            </a:r>
            <a:endPar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fontAlgn="base">
              <a:spcBef>
                <a:spcPts val="0"/>
              </a:spcBef>
              <a:spcAft>
                <a:spcPts val="0"/>
              </a:spcAft>
            </a:pPr>
            <a:r>
              <a:rPr lang="en-US" sz="1800" dirty="0">
                <a:solidFill>
                  <a:srgbClr val="806000"/>
                </a:solidFill>
                <a:effectLst/>
                <a:latin typeface="Gill Sans MT" panose="020B0502020104020203" pitchFamily="34" charset="0"/>
                <a:ea typeface="Calibri" panose="020F0502020204030204" pitchFamily="34" charset="0"/>
                <a:cs typeface="Calibri" panose="020F0502020204030204" pitchFamily="34" charset="0"/>
              </a:rPr>
              <a:t>Web: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ODOT Home (oklahoma.gov)</a:t>
            </a:r>
            <a:endPar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fontAlgn="base">
              <a:spcBef>
                <a:spcPts val="0"/>
              </a:spcBef>
              <a:spcAft>
                <a:spcPts val="0"/>
              </a:spcAft>
            </a:pPr>
            <a:r>
              <a:rPr lang="en-US" sz="1800" dirty="0">
                <a:solidFill>
                  <a:srgbClr val="806000"/>
                </a:solidFill>
                <a:effectLst/>
                <a:latin typeface="Gill Sans MT" panose="020B0502020104020203" pitchFamily="34" charset="0"/>
                <a:ea typeface="Calibri" panose="020F0502020204030204" pitchFamily="34" charset="0"/>
                <a:cs typeface="Calibri" panose="020F0502020204030204" pitchFamily="34" charset="0"/>
              </a:rPr>
              <a:t>Email: </a:t>
            </a:r>
            <a:r>
              <a:rPr lang="en-US" sz="1800" u="sng" dirty="0">
                <a:solidFill>
                  <a:srgbClr val="000000"/>
                </a:solidFill>
                <a:effectLst/>
                <a:latin typeface="Gill Sans MT" panose="020B0502020104020203" pitchFamily="34" charset="0"/>
                <a:ea typeface="Calibri" panose="020F0502020204030204" pitchFamily="34" charset="0"/>
                <a:cs typeface="Calibri" panose="020F0502020204030204" pitchFamily="34" charset="0"/>
                <a:hlinkClick r:id="rId5"/>
              </a:rPr>
              <a:t>Kellye.Johnson@odot.org</a:t>
            </a:r>
            <a:r>
              <a:rPr lang="en-US" sz="18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973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r>
              <a:rPr lang="en-US" b="1" dirty="0">
                <a:solidFill>
                  <a:srgbClr val="4472C4"/>
                </a:solidFill>
              </a:rPr>
              <a:t>What is the Disadvantaged Business Enterprise?</a:t>
            </a:r>
          </a:p>
          <a:p>
            <a:pPr marL="0" indent="0">
              <a:buNone/>
            </a:pPr>
            <a:endParaRPr lang="en-US" b="1" dirty="0">
              <a:solidFill>
                <a:srgbClr val="4472C4"/>
              </a:solidFill>
            </a:endParaRPr>
          </a:p>
          <a:p>
            <a:pPr lvl="1"/>
            <a:r>
              <a:rPr lang="en-US" dirty="0">
                <a:solidFill>
                  <a:srgbClr val="4472C4"/>
                </a:solidFill>
              </a:rPr>
              <a:t>The primary purpose of the DBE Supportive Services is to provide training, assistance and services to firms that are certified in the DBE program with the State of Oklahoma to facilitate the firm's development into viable, self-sufficient businesses capable of competing for and performing on, federally assisted highway projects.</a:t>
            </a:r>
          </a:p>
          <a:p>
            <a:pPr marL="457200" lvl="1" indent="0">
              <a:buNone/>
            </a:pP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79" y="5554183"/>
            <a:ext cx="1255295" cy="1255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371863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 name="think-cell Slide" r:id="rId5" imgW="501" imgH="502" progId="TCLayout.ActiveDocument.1">
                  <p:embed/>
                </p:oleObj>
              </mc:Choice>
              <mc:Fallback>
                <p:oleObj name="think-cell Slide" r:id="rId5" imgW="501" imgH="502"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Rectangle 14"/>
          <p:cNvSpPr/>
          <p:nvPr/>
        </p:nvSpPr>
        <p:spPr>
          <a:xfrm>
            <a:off x="0" y="280477"/>
            <a:ext cx="12192000" cy="1553183"/>
          </a:xfrm>
          <a:prstGeom prst="rect">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17" name="TextBox 16"/>
          <p:cNvSpPr txBox="1"/>
          <p:nvPr/>
        </p:nvSpPr>
        <p:spPr>
          <a:xfrm>
            <a:off x="524287" y="681229"/>
            <a:ext cx="6248400"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About Tulsa</a:t>
            </a:r>
            <a:endParaRPr lang="en-US" sz="2000" dirty="0">
              <a:solidFill>
                <a:prstClr val="white"/>
              </a:solidFill>
              <a:latin typeface="Myriad Pro" panose="020B0503030403020204" pitchFamily="34" charset="0"/>
              <a:cs typeface="Arial" panose="020B0604020202020204" pitchFamily="34" charset="0"/>
            </a:endParaRPr>
          </a:p>
        </p:txBody>
      </p:sp>
      <p:sp>
        <p:nvSpPr>
          <p:cNvPr id="3" name="Rectangle 2"/>
          <p:cNvSpPr/>
          <p:nvPr/>
        </p:nvSpPr>
        <p:spPr>
          <a:xfrm>
            <a:off x="688621" y="2234412"/>
            <a:ext cx="6570133" cy="3785652"/>
          </a:xfrm>
          <a:prstGeom prst="rect">
            <a:avLst/>
          </a:prstGeom>
        </p:spPr>
        <p:txBody>
          <a:bodyPr wrap="square">
            <a:spAutoFit/>
          </a:bodyPr>
          <a:lstStyle/>
          <a:p>
            <a:r>
              <a:rPr lang="en-US" sz="2400" dirty="0">
                <a:solidFill>
                  <a:srgbClr val="4D4D4F"/>
                </a:solidFill>
                <a:latin typeface="Myriad Pro" panose="020B0503030403020204" pitchFamily="34" charset="0"/>
              </a:rPr>
              <a:t>Tulsa is a medium sized city with a growing population (~1M MSA) and economy that anchors the Northeast Oklahoma region</a:t>
            </a:r>
          </a:p>
          <a:p>
            <a:endParaRPr lang="en-US" sz="2400" dirty="0">
              <a:solidFill>
                <a:srgbClr val="4D4D4F"/>
              </a:solidFill>
              <a:latin typeface="Myriad Pro" panose="020B0503030403020204" pitchFamily="34" charset="0"/>
            </a:endParaRPr>
          </a:p>
          <a:p>
            <a:r>
              <a:rPr lang="en-US" sz="2400" dirty="0">
                <a:solidFill>
                  <a:srgbClr val="4D4D4F"/>
                </a:solidFill>
                <a:latin typeface="Myriad Pro" panose="020B0503030403020204" pitchFamily="34" charset="0"/>
              </a:rPr>
              <a:t>An aviation hub, Tulsa is home to over </a:t>
            </a:r>
            <a:r>
              <a:rPr lang="en-US" sz="2400" b="1" dirty="0">
                <a:solidFill>
                  <a:srgbClr val="442359"/>
                </a:solidFill>
                <a:latin typeface="Myriad Pro" panose="020B0503030403020204" pitchFamily="34" charset="0"/>
              </a:rPr>
              <a:t>275 </a:t>
            </a:r>
            <a:r>
              <a:rPr lang="en-US" sz="2400" b="1" dirty="0">
                <a:solidFill>
                  <a:srgbClr val="4D4D4F"/>
                </a:solidFill>
                <a:latin typeface="Myriad Pro" panose="020B0503030403020204" pitchFamily="34" charset="0"/>
              </a:rPr>
              <a:t>aviation companies</a:t>
            </a:r>
            <a:r>
              <a:rPr lang="en-US" sz="2400" dirty="0">
                <a:solidFill>
                  <a:srgbClr val="4D4D4F"/>
                </a:solidFill>
                <a:latin typeface="Myriad Pro" panose="020B0503030403020204" pitchFamily="34" charset="0"/>
              </a:rPr>
              <a:t> that generate over </a:t>
            </a:r>
            <a:r>
              <a:rPr lang="en-US" sz="2400" b="1" dirty="0">
                <a:solidFill>
                  <a:srgbClr val="442359"/>
                </a:solidFill>
                <a:latin typeface="Myriad Pro" panose="020B0503030403020204" pitchFamily="34" charset="0"/>
              </a:rPr>
              <a:t>$11.7 </a:t>
            </a:r>
            <a:r>
              <a:rPr lang="en-US" sz="2400" b="1" dirty="0">
                <a:solidFill>
                  <a:srgbClr val="4D4D4F"/>
                </a:solidFill>
                <a:latin typeface="Myriad Pro" panose="020B0503030403020204" pitchFamily="34" charset="0"/>
              </a:rPr>
              <a:t>billion </a:t>
            </a:r>
            <a:r>
              <a:rPr lang="en-US" sz="2400" dirty="0">
                <a:solidFill>
                  <a:srgbClr val="4D4D4F"/>
                </a:solidFill>
                <a:latin typeface="Myriad Pro" panose="020B0503030403020204" pitchFamily="34" charset="0"/>
              </a:rPr>
              <a:t>in economic impact annually</a:t>
            </a:r>
          </a:p>
          <a:p>
            <a:endParaRPr lang="en-US" sz="2400" dirty="0">
              <a:solidFill>
                <a:srgbClr val="4D4D4F"/>
              </a:solidFill>
              <a:latin typeface="Myriad Pro" panose="020B0503030403020204" pitchFamily="34" charset="0"/>
            </a:endParaRPr>
          </a:p>
          <a:p>
            <a:r>
              <a:rPr lang="en-US" sz="2400" dirty="0">
                <a:solidFill>
                  <a:srgbClr val="4D4D4F"/>
                </a:solidFill>
                <a:latin typeface="Myriad Pro" panose="020B0503030403020204" pitchFamily="34" charset="0"/>
              </a:rPr>
              <a:t>Over </a:t>
            </a:r>
            <a:r>
              <a:rPr lang="en-US" sz="2400" b="1" dirty="0">
                <a:solidFill>
                  <a:srgbClr val="442359"/>
                </a:solidFill>
                <a:latin typeface="Myriad Pro" panose="020B0503030403020204" pitchFamily="34" charset="0"/>
              </a:rPr>
              <a:t>$1.1B in capital investment </a:t>
            </a:r>
            <a:r>
              <a:rPr lang="en-US" sz="2400" dirty="0">
                <a:solidFill>
                  <a:srgbClr val="4D4D4F"/>
                </a:solidFill>
                <a:latin typeface="Myriad Pro" panose="020B0503030403020204" pitchFamily="34" charset="0"/>
              </a:rPr>
              <a:t>in Northeast Oklahoma over the past four years</a:t>
            </a:r>
          </a:p>
        </p:txBody>
      </p:sp>
      <p:pic>
        <p:nvPicPr>
          <p:cNvPr id="12" name="Picture 8">
            <a:extLst>
              <a:ext uri="{FF2B5EF4-FFF2-40B4-BE49-F238E27FC236}">
                <a16:creationId xmlns:a16="http://schemas.microsoft.com/office/drawing/2014/main" id="{FE9F7FF6-B704-4938-8420-6D189EEACC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01" r="21920"/>
          <a:stretch/>
        </p:blipFill>
        <p:spPr bwMode="auto">
          <a:xfrm>
            <a:off x="7258754" y="1987826"/>
            <a:ext cx="4486109" cy="458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569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r>
              <a:rPr lang="en-US" b="1" dirty="0">
                <a:solidFill>
                  <a:srgbClr val="4472C4"/>
                </a:solidFill>
              </a:rPr>
              <a:t>Benefits of becoming a certified DBE Firm</a:t>
            </a:r>
          </a:p>
          <a:p>
            <a:endParaRPr lang="en-US" b="1" dirty="0">
              <a:solidFill>
                <a:srgbClr val="4472C4"/>
              </a:solidFill>
            </a:endParaRPr>
          </a:p>
          <a:p>
            <a:pPr lvl="1"/>
            <a:r>
              <a:rPr lang="en-US" b="1" dirty="0">
                <a:solidFill>
                  <a:srgbClr val="4472C4"/>
                </a:solidFill>
              </a:rPr>
              <a:t>Connection with DBE Firms &amp; Other Entities</a:t>
            </a:r>
          </a:p>
          <a:p>
            <a:pPr lvl="1"/>
            <a:r>
              <a:rPr lang="en-US" b="1" dirty="0">
                <a:solidFill>
                  <a:srgbClr val="4472C4"/>
                </a:solidFill>
              </a:rPr>
              <a:t>Training Opportunities</a:t>
            </a:r>
          </a:p>
          <a:p>
            <a:pPr lvl="1"/>
            <a:r>
              <a:rPr lang="en-US" b="1" dirty="0">
                <a:solidFill>
                  <a:srgbClr val="4472C4"/>
                </a:solidFill>
              </a:rPr>
              <a:t>Networking and Matchmaking events</a:t>
            </a:r>
          </a:p>
          <a:p>
            <a:pPr lvl="1"/>
            <a:r>
              <a:rPr lang="en-US" b="1" dirty="0">
                <a:solidFill>
                  <a:srgbClr val="4472C4"/>
                </a:solidFill>
              </a:rPr>
              <a:t>Training Reimbursement</a:t>
            </a:r>
          </a:p>
          <a:p>
            <a:pPr lvl="1"/>
            <a:r>
              <a:rPr lang="en-US" b="1" dirty="0">
                <a:solidFill>
                  <a:srgbClr val="4472C4"/>
                </a:solidFill>
              </a:rPr>
              <a:t>Web Design Reimbursement</a:t>
            </a:r>
          </a:p>
          <a:p>
            <a:pPr lvl="1"/>
            <a:r>
              <a:rPr lang="en-US" b="1" dirty="0">
                <a:solidFill>
                  <a:srgbClr val="4472C4"/>
                </a:solidFill>
              </a:rPr>
              <a:t>Assistance with business profile (capability statement)</a:t>
            </a:r>
          </a:p>
          <a:p>
            <a:pPr marL="0" indent="0">
              <a:buNone/>
            </a:pPr>
            <a:endParaRPr lang="en-US" b="1" dirty="0">
              <a:solidFill>
                <a:srgbClr val="4472C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5579"/>
            <a:ext cx="2142373" cy="147242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805" y="4016148"/>
            <a:ext cx="4321629" cy="4321629"/>
          </a:xfrm>
          <a:prstGeom prst="rect">
            <a:avLst/>
          </a:prstGeom>
        </p:spPr>
      </p:pic>
    </p:spTree>
    <p:extLst>
      <p:ext uri="{BB962C8B-B14F-4D97-AF65-F5344CB8AC3E}">
        <p14:creationId xmlns:p14="http://schemas.microsoft.com/office/powerpoint/2010/main" val="2928683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endParaRPr lang="en-US" b="1" dirty="0">
              <a:solidFill>
                <a:srgbClr val="4472C4"/>
              </a:solidFill>
            </a:endParaRPr>
          </a:p>
          <a:p>
            <a:endParaRPr lang="en-US" b="1" dirty="0">
              <a:solidFill>
                <a:srgbClr val="4472C4"/>
              </a:solidFill>
            </a:endParaRPr>
          </a:p>
          <a:p>
            <a:pPr marL="0" indent="0">
              <a:buNone/>
            </a:pPr>
            <a:endParaRPr lang="en-US" b="1" dirty="0">
              <a:solidFill>
                <a:srgbClr val="4472C4"/>
              </a:solidFill>
            </a:endParaRPr>
          </a:p>
          <a:p>
            <a:r>
              <a:rPr lang="en-US" b="1" dirty="0">
                <a:solidFill>
                  <a:srgbClr val="4472C4"/>
                </a:solidFill>
              </a:rPr>
              <a:t>Programs Offered </a:t>
            </a:r>
          </a:p>
          <a:p>
            <a:pPr marL="457200" lvl="1" indent="0">
              <a:buNone/>
            </a:pPr>
            <a:endParaRPr lang="en-US" b="1" dirty="0">
              <a:solidFill>
                <a:srgbClr val="4472C4"/>
              </a:solidFill>
            </a:endParaRPr>
          </a:p>
          <a:p>
            <a:pPr lvl="1"/>
            <a:r>
              <a:rPr lang="en-US" b="1" dirty="0">
                <a:solidFill>
                  <a:srgbClr val="4472C4"/>
                </a:solidFill>
              </a:rPr>
              <a:t>On-Boarding Program</a:t>
            </a:r>
          </a:p>
          <a:p>
            <a:pPr lvl="1"/>
            <a:r>
              <a:rPr lang="en-US" b="1" dirty="0">
                <a:solidFill>
                  <a:srgbClr val="4472C4"/>
                </a:solidFill>
              </a:rPr>
              <a:t>Reimbursement/Assistance Program</a:t>
            </a:r>
          </a:p>
          <a:p>
            <a:pPr lvl="1"/>
            <a:r>
              <a:rPr lang="en-US" b="1" dirty="0">
                <a:solidFill>
                  <a:srgbClr val="4472C4"/>
                </a:solidFill>
              </a:rPr>
              <a:t>Small Enterprise Training (SET) Program</a:t>
            </a:r>
          </a:p>
          <a:p>
            <a:pPr marL="0" indent="0">
              <a:buNone/>
            </a:pPr>
            <a:endParaRPr lang="en-US" b="1" dirty="0">
              <a:solidFill>
                <a:srgbClr val="4472C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071" y="1690688"/>
            <a:ext cx="3619500" cy="15683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3600390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5"/>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pPr marL="0" indent="0">
              <a:buNone/>
            </a:pPr>
            <a:r>
              <a:rPr lang="en-US" b="1" dirty="0">
                <a:solidFill>
                  <a:srgbClr val="4472C4"/>
                </a:solidFill>
              </a:rPr>
              <a:t>How to Apply</a:t>
            </a:r>
          </a:p>
          <a:p>
            <a:pPr marL="0" indent="0">
              <a:buNone/>
            </a:pPr>
            <a:endParaRPr lang="en-US" b="1" dirty="0">
              <a:solidFill>
                <a:srgbClr val="4472C4"/>
              </a:solidFill>
            </a:endParaRPr>
          </a:p>
          <a:p>
            <a:pPr lvl="1"/>
            <a:endParaRPr lang="en-US" b="1" dirty="0">
              <a:solidFill>
                <a:srgbClr val="4472C4"/>
              </a:solidFill>
            </a:endParaRPr>
          </a:p>
          <a:p>
            <a:pPr lvl="1"/>
            <a:r>
              <a:rPr lang="en-US" b="1" dirty="0">
                <a:solidFill>
                  <a:srgbClr val="4472C4"/>
                </a:solidFill>
              </a:rPr>
              <a:t>UCP Checklist</a:t>
            </a:r>
          </a:p>
          <a:p>
            <a:pPr lvl="1"/>
            <a:r>
              <a:rPr lang="en-US" b="1" dirty="0">
                <a:solidFill>
                  <a:srgbClr val="4472C4"/>
                </a:solidFill>
              </a:rPr>
              <a:t>Affidavit of Certification</a:t>
            </a:r>
          </a:p>
          <a:p>
            <a:pPr lvl="1"/>
            <a:r>
              <a:rPr lang="en-US" b="1" dirty="0">
                <a:solidFill>
                  <a:srgbClr val="4472C4"/>
                </a:solidFill>
              </a:rPr>
              <a:t>Personal Net Worth Form</a:t>
            </a:r>
          </a:p>
          <a:p>
            <a:pPr lvl="1"/>
            <a:r>
              <a:rPr lang="en-US" b="1" dirty="0">
                <a:solidFill>
                  <a:srgbClr val="4472C4"/>
                </a:solidFill>
              </a:rPr>
              <a:t>Set up account with CRCC (</a:t>
            </a:r>
            <a:r>
              <a:rPr lang="en-US" dirty="0">
                <a:hlinkClick r:id="rId2"/>
              </a:rPr>
              <a:t>CRCC-ODOT</a:t>
            </a:r>
            <a:r>
              <a:rPr lang="en-US" dirty="0"/>
              <a:t>)</a:t>
            </a:r>
            <a:endParaRPr lang="en-US" b="1" dirty="0">
              <a:solidFill>
                <a:srgbClr val="4472C4"/>
              </a:solidFill>
            </a:endParaRPr>
          </a:p>
          <a:p>
            <a:pPr marL="0" indent="0">
              <a:buNone/>
            </a:pPr>
            <a:endParaRPr lang="en-US" b="1" dirty="0">
              <a:solidFill>
                <a:srgbClr val="4472C4"/>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1693799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Checklist for Application</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859169" y="5181204"/>
            <a:ext cx="2332831" cy="2332831"/>
          </a:xfrm>
        </p:spPr>
      </p:pic>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pPr marL="0" indent="0">
              <a:buNone/>
            </a:pPr>
            <a:endParaRPr lang="en-US" b="1" dirty="0">
              <a:solidFill>
                <a:srgbClr val="4472C4"/>
              </a:solidFill>
            </a:endParaRPr>
          </a:p>
        </p:txBody>
      </p:sp>
      <p:sp>
        <p:nvSpPr>
          <p:cNvPr id="2" name="TextBox 1"/>
          <p:cNvSpPr txBox="1"/>
          <p:nvPr/>
        </p:nvSpPr>
        <p:spPr>
          <a:xfrm>
            <a:off x="1197429" y="1861457"/>
            <a:ext cx="9437913" cy="3416320"/>
          </a:xfrm>
          <a:prstGeom prst="rect">
            <a:avLst/>
          </a:prstGeom>
          <a:noFill/>
        </p:spPr>
        <p:txBody>
          <a:bodyPr wrap="square" rtlCol="0">
            <a:spAutoFit/>
          </a:bodyPr>
          <a:lstStyle/>
          <a:p>
            <a:r>
              <a:rPr lang="en-US" sz="3600" b="1" dirty="0">
                <a:solidFill>
                  <a:srgbClr val="4472C4"/>
                </a:solidFill>
              </a:rPr>
              <a:t>In order to complete your application for DBE or ACDBE certification, you must attach copies of all of the following REQUIRED documents. A failure to supply any information requested by the UCP may result in your firm denied DBE/ACDBE certification.</a:t>
            </a:r>
          </a:p>
        </p:txBody>
      </p:sp>
    </p:spTree>
    <p:extLst>
      <p:ext uri="{BB962C8B-B14F-4D97-AF65-F5344CB8AC3E}">
        <p14:creationId xmlns:p14="http://schemas.microsoft.com/office/powerpoint/2010/main" val="2112636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C0117-DE81-4CC2-8741-527D1B51FA1E}"/>
              </a:ext>
            </a:extLst>
          </p:cNvPr>
          <p:cNvPicPr>
            <a:picLocks noChangeAspect="1"/>
          </p:cNvPicPr>
          <p:nvPr/>
        </p:nvPicPr>
        <p:blipFill>
          <a:blip r:embed="rId2"/>
          <a:stretch>
            <a:fillRect/>
          </a:stretch>
        </p:blipFill>
        <p:spPr>
          <a:xfrm>
            <a:off x="3387524" y="0"/>
            <a:ext cx="5416952" cy="6858000"/>
          </a:xfrm>
          <a:prstGeom prst="rect">
            <a:avLst/>
          </a:prstGeom>
        </p:spPr>
      </p:pic>
    </p:spTree>
    <p:extLst>
      <p:ext uri="{BB962C8B-B14F-4D97-AF65-F5344CB8AC3E}">
        <p14:creationId xmlns:p14="http://schemas.microsoft.com/office/powerpoint/2010/main" val="2511369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r>
              <a:rPr lang="en-US" b="1" dirty="0">
                <a:solidFill>
                  <a:srgbClr val="4472C4"/>
                </a:solidFill>
              </a:rPr>
              <a:t>On-Boarding Program</a:t>
            </a:r>
          </a:p>
          <a:p>
            <a:pPr marL="0" indent="0">
              <a:buNone/>
            </a:pPr>
            <a:endParaRPr lang="en-US" b="1" dirty="0">
              <a:solidFill>
                <a:srgbClr val="4472C4"/>
              </a:solidFill>
            </a:endParaRPr>
          </a:p>
          <a:p>
            <a:pPr lvl="1"/>
            <a:r>
              <a:rPr lang="en-US" dirty="0">
                <a:solidFill>
                  <a:srgbClr val="4472C4"/>
                </a:solidFill>
              </a:rPr>
              <a:t>The Oklahoma Department of Transportation's (ODOT) Disadvantaged Business Enterprise (DBE) On-Boarding program is designed primarily for newly certified DBEs. On-</a:t>
            </a:r>
            <a:r>
              <a:rPr lang="en-US" dirty="0" err="1">
                <a:solidFill>
                  <a:srgbClr val="4472C4"/>
                </a:solidFill>
              </a:rPr>
              <a:t>boardings</a:t>
            </a:r>
            <a:r>
              <a:rPr lang="en-US" dirty="0">
                <a:solidFill>
                  <a:srgbClr val="4472C4"/>
                </a:solidFill>
              </a:rPr>
              <a:t> are conducted quarterly with the Civil Rights Division staff. However, the program is open to all other DBEs on a scheduled basis. </a:t>
            </a:r>
            <a:endParaRPr lang="en-US" b="1" dirty="0">
              <a:solidFill>
                <a:srgbClr val="4472C4"/>
              </a:solidFill>
            </a:endParaRPr>
          </a:p>
          <a:p>
            <a:pPr marL="0" indent="0">
              <a:buNone/>
            </a:pPr>
            <a:r>
              <a:rPr lang="en-US" b="1" dirty="0">
                <a:solidFill>
                  <a:srgbClr val="4472C4"/>
                </a:solidFill>
              </a:rPr>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1330514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r>
              <a:rPr lang="en-US" b="1" dirty="0">
                <a:solidFill>
                  <a:srgbClr val="4472C4"/>
                </a:solidFill>
              </a:rPr>
              <a:t>Reimbursement/Assistance Program</a:t>
            </a:r>
          </a:p>
          <a:p>
            <a:pPr lvl="1"/>
            <a:r>
              <a:rPr lang="en-US" b="1" dirty="0">
                <a:solidFill>
                  <a:srgbClr val="4472C4"/>
                </a:solidFill>
              </a:rPr>
              <a:t>Training</a:t>
            </a:r>
          </a:p>
          <a:p>
            <a:pPr lvl="1"/>
            <a:r>
              <a:rPr lang="en-US" b="1" dirty="0">
                <a:solidFill>
                  <a:srgbClr val="4472C4"/>
                </a:solidFill>
              </a:rPr>
              <a:t>Company website design</a:t>
            </a:r>
          </a:p>
          <a:p>
            <a:pPr lvl="1"/>
            <a:r>
              <a:rPr lang="en-US" b="1" dirty="0">
                <a:solidFill>
                  <a:srgbClr val="4472C4"/>
                </a:solidFill>
              </a:rPr>
              <a:t>Financial Audit</a:t>
            </a:r>
          </a:p>
          <a:p>
            <a:endParaRPr lang="en-US" b="1" dirty="0">
              <a:solidFill>
                <a:srgbClr val="4472C4"/>
              </a:solidFill>
            </a:endParaRPr>
          </a:p>
        </p:txBody>
      </p:sp>
      <p:pic>
        <p:nvPicPr>
          <p:cNvPr id="8" name="Picture 7">
            <a:extLst>
              <a:ext uri="{FF2B5EF4-FFF2-40B4-BE49-F238E27FC236}">
                <a16:creationId xmlns:a16="http://schemas.microsoft.com/office/drawing/2014/main" id="{3AAB1058-1FCE-5E17-C3D7-5BD8E356D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3626146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fontScale="70000" lnSpcReduction="20000"/>
          </a:bodyPr>
          <a:lstStyle/>
          <a:p>
            <a:endParaRPr lang="en-US" b="1" dirty="0">
              <a:solidFill>
                <a:srgbClr val="4472C4"/>
              </a:solidFill>
            </a:endParaRPr>
          </a:p>
          <a:p>
            <a:r>
              <a:rPr lang="en-US" b="1" dirty="0">
                <a:solidFill>
                  <a:srgbClr val="4472C4"/>
                </a:solidFill>
              </a:rPr>
              <a:t>Small Enterprise Training (SET) Program</a:t>
            </a:r>
          </a:p>
          <a:p>
            <a:pPr lvl="1"/>
            <a:endParaRPr lang="en-US" b="1" dirty="0">
              <a:solidFill>
                <a:srgbClr val="4472C4"/>
              </a:solidFill>
            </a:endParaRPr>
          </a:p>
          <a:p>
            <a:pPr lvl="1"/>
            <a:r>
              <a:rPr lang="en-US" dirty="0">
                <a:solidFill>
                  <a:srgbClr val="4472C4"/>
                </a:solidFill>
              </a:rPr>
              <a:t>The Oklahoma Department of Transportation has launched a Small Enterprise Training Program to facilitate increased participation in construction contracting opportunities by Oklahoma's small businesses.</a:t>
            </a:r>
          </a:p>
          <a:p>
            <a:pPr marL="457200" lvl="1" indent="0">
              <a:buNone/>
            </a:pPr>
            <a:endParaRPr lang="en-US" dirty="0">
              <a:solidFill>
                <a:srgbClr val="4472C4"/>
              </a:solidFill>
            </a:endParaRPr>
          </a:p>
          <a:p>
            <a:pPr lvl="1"/>
            <a:r>
              <a:rPr lang="en-US" dirty="0">
                <a:solidFill>
                  <a:srgbClr val="4472C4"/>
                </a:solidFill>
              </a:rPr>
              <a:t>SET will offer free training to companies which meet National Small Business Administration's size guidelines and are actively pursuing ODOT contracting opportunities.</a:t>
            </a:r>
          </a:p>
          <a:p>
            <a:pPr marL="457200" lvl="1" indent="0">
              <a:buNone/>
            </a:pPr>
            <a:endParaRPr lang="en-US" dirty="0">
              <a:solidFill>
                <a:srgbClr val="4472C4"/>
              </a:solidFill>
            </a:endParaRPr>
          </a:p>
          <a:p>
            <a:pPr lvl="1"/>
            <a:r>
              <a:rPr lang="en-US" dirty="0">
                <a:solidFill>
                  <a:srgbClr val="4472C4"/>
                </a:solidFill>
              </a:rPr>
              <a:t>SET's goal is to assist ODOT's certified Disadvantaged Businesses Enterprises (DBEs) and other small businesses currently involved in or interested in expanding their operations in the road construction industry. These workshops will help to increase the participant's business expertise and their capacity to acquire and perform contracts both in the public and private sector.  The training program will include technical subjects such as bidding and estimating costs in addition to business skills like networking and using social media as an outreach tool.</a:t>
            </a:r>
          </a:p>
          <a:p>
            <a:pPr lvl="1"/>
            <a:endParaRPr lang="en-US" b="1" dirty="0">
              <a:solidFill>
                <a:srgbClr val="4472C4"/>
              </a:solidFill>
            </a:endParaRPr>
          </a:p>
          <a:p>
            <a:pPr lvl="1"/>
            <a:endParaRPr lang="en-US" b="1" dirty="0">
              <a:solidFill>
                <a:srgbClr val="4472C4"/>
              </a:solidFill>
            </a:endParaRPr>
          </a:p>
          <a:p>
            <a:endParaRPr lang="en-US" b="1" dirty="0">
              <a:solidFill>
                <a:srgbClr val="4472C4"/>
              </a:solidFill>
            </a:endParaRPr>
          </a:p>
          <a:p>
            <a:endParaRPr lang="en-US" b="1" dirty="0">
              <a:solidFill>
                <a:srgbClr val="4472C4"/>
              </a:solidFill>
            </a:endParaRPr>
          </a:p>
        </p:txBody>
      </p:sp>
      <p:pic>
        <p:nvPicPr>
          <p:cNvPr id="7" name="Picture 6">
            <a:extLst>
              <a:ext uri="{FF2B5EF4-FFF2-40B4-BE49-F238E27FC236}">
                <a16:creationId xmlns:a16="http://schemas.microsoft.com/office/drawing/2014/main" id="{F779D68C-31E7-BA3E-89F4-42B076A45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393700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a:ln>
            <a:noFill/>
          </a:ln>
        </p:spPr>
        <p:txBody>
          <a:bodyPr/>
          <a:lstStyle/>
          <a:p>
            <a:pPr algn="ctr"/>
            <a:r>
              <a:rPr lang="en-US" b="1" i="1" dirty="0">
                <a:solidFill>
                  <a:schemeClr val="bg1"/>
                </a:solidFill>
                <a:latin typeface="Bahnschrift" panose="020B0502040204020203" pitchFamily="34" charset="0"/>
              </a:rPr>
              <a:t>Disadvantaged Business Enterprise Supportive Services</a:t>
            </a:r>
          </a:p>
        </p:txBody>
      </p:sp>
      <p:sp>
        <p:nvSpPr>
          <p:cNvPr id="10" name="Content Placeholder 9"/>
          <p:cNvSpPr>
            <a:spLocks noGrp="1"/>
          </p:cNvSpPr>
          <p:nvPr>
            <p:ph sz="half" idx="2"/>
          </p:nvPr>
        </p:nvSpPr>
        <p:spPr>
          <a:xfrm>
            <a:off x="1895475" y="1690688"/>
            <a:ext cx="8401050" cy="4351338"/>
          </a:xfrm>
        </p:spPr>
        <p:txBody>
          <a:bodyPr>
            <a:normAutofit/>
          </a:bodyPr>
          <a:lstStyle/>
          <a:p>
            <a:endParaRPr lang="en-US" b="1" dirty="0">
              <a:solidFill>
                <a:srgbClr val="4472C4"/>
              </a:solidFill>
            </a:endParaRPr>
          </a:p>
          <a:p>
            <a:pPr marL="0" indent="0" algn="ctr">
              <a:buNone/>
            </a:pPr>
            <a:r>
              <a:rPr lang="en-US" b="1" dirty="0">
                <a:solidFill>
                  <a:srgbClr val="4472C4"/>
                </a:solidFill>
              </a:rPr>
              <a:t>QUESTIONS???</a:t>
            </a:r>
          </a:p>
          <a:p>
            <a:pPr marL="0" indent="0" algn="ctr">
              <a:buNone/>
            </a:pPr>
            <a:endParaRPr lang="en-US" b="1" dirty="0">
              <a:solidFill>
                <a:srgbClr val="4472C4"/>
              </a:solidFill>
            </a:endParaRPr>
          </a:p>
          <a:p>
            <a:pPr marL="0" indent="0" algn="ctr">
              <a:buNone/>
            </a:pPr>
            <a:r>
              <a:rPr lang="en-US" b="1" dirty="0">
                <a:solidFill>
                  <a:srgbClr val="4472C4"/>
                </a:solidFill>
              </a:rPr>
              <a:t>Phone: 405.589.7145</a:t>
            </a:r>
          </a:p>
          <a:p>
            <a:pPr marL="0" indent="0" algn="ctr">
              <a:buNone/>
            </a:pPr>
            <a:r>
              <a:rPr lang="en-US" b="1" dirty="0">
                <a:solidFill>
                  <a:srgbClr val="4472C4"/>
                </a:solidFill>
              </a:rPr>
              <a:t>201 200 N.E. 21st Street Oklahoma City, OK 73105</a:t>
            </a:r>
          </a:p>
          <a:p>
            <a:pPr marL="0" indent="0" algn="ctr">
              <a:buNone/>
            </a:pPr>
            <a:r>
              <a:rPr lang="en-US" b="1" dirty="0">
                <a:solidFill>
                  <a:srgbClr val="4472C4"/>
                </a:solidFill>
              </a:rPr>
              <a:t>Web: ODOT Home (oklahoma.gov)</a:t>
            </a:r>
          </a:p>
          <a:p>
            <a:pPr marL="0" indent="0" algn="ctr">
              <a:buNone/>
            </a:pPr>
            <a:r>
              <a:rPr lang="en-US" b="1" dirty="0">
                <a:solidFill>
                  <a:srgbClr val="4472C4"/>
                </a:solidFill>
              </a:rPr>
              <a:t>Email: Kellye.Johnson@odot.org </a:t>
            </a:r>
          </a:p>
        </p:txBody>
      </p:sp>
      <p:pic>
        <p:nvPicPr>
          <p:cNvPr id="11" name="Picture 10">
            <a:extLst>
              <a:ext uri="{FF2B5EF4-FFF2-40B4-BE49-F238E27FC236}">
                <a16:creationId xmlns:a16="http://schemas.microsoft.com/office/drawing/2014/main" id="{17601D5E-CF03-395A-639D-9CF194DD8F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885" y="3961153"/>
            <a:ext cx="4321629" cy="4321629"/>
          </a:xfrm>
          <a:prstGeom prst="rect">
            <a:avLst/>
          </a:prstGeom>
        </p:spPr>
      </p:pic>
    </p:spTree>
    <p:extLst>
      <p:ext uri="{BB962C8B-B14F-4D97-AF65-F5344CB8AC3E}">
        <p14:creationId xmlns:p14="http://schemas.microsoft.com/office/powerpoint/2010/main" val="3687062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322380" y="439058"/>
            <a:ext cx="13237" cy="1100737"/>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71" y="581981"/>
            <a:ext cx="1622518" cy="872322"/>
          </a:xfrm>
          <a:prstGeom prst="rect">
            <a:avLst/>
          </a:prstGeom>
        </p:spPr>
      </p:pic>
      <p:sp>
        <p:nvSpPr>
          <p:cNvPr id="7" name="Rectangle 6"/>
          <p:cNvSpPr/>
          <p:nvPr/>
        </p:nvSpPr>
        <p:spPr>
          <a:xfrm>
            <a:off x="2546565" y="673956"/>
            <a:ext cx="2394695" cy="630942"/>
          </a:xfrm>
          <a:prstGeom prst="rect">
            <a:avLst/>
          </a:prstGeom>
        </p:spPr>
        <p:txBody>
          <a:bodyPr wrap="none">
            <a:spAutoFit/>
          </a:bodyPr>
          <a:lstStyle/>
          <a:p>
            <a:r>
              <a:rPr lang="en-US" sz="3500" b="1" dirty="0" smtClean="0">
                <a:solidFill>
                  <a:schemeClr val="bg1"/>
                </a:solidFill>
                <a:latin typeface="Myriad Pro" panose="020B0503030403020204" pitchFamily="34" charset="0"/>
              </a:rPr>
              <a:t>Conclusion</a:t>
            </a:r>
            <a:endParaRPr lang="en-US" sz="3500" dirty="0">
              <a:solidFill>
                <a:schemeClr val="bg1"/>
              </a:solidFill>
              <a:latin typeface="Myriad Pro" panose="020B0503030403020204" pitchFamily="34" charset="0"/>
            </a:endParaRPr>
          </a:p>
        </p:txBody>
      </p:sp>
      <p:sp>
        <p:nvSpPr>
          <p:cNvPr id="13" name="Rectangle 12"/>
          <p:cNvSpPr/>
          <p:nvPr/>
        </p:nvSpPr>
        <p:spPr>
          <a:xfrm>
            <a:off x="5801954" y="1454303"/>
            <a:ext cx="6228675" cy="4154984"/>
          </a:xfrm>
          <a:prstGeom prst="rect">
            <a:avLst/>
          </a:prstGeom>
        </p:spPr>
        <p:txBody>
          <a:bodyPr wrap="square">
            <a:spAutoFit/>
          </a:bodyPr>
          <a:lstStyle/>
          <a:p>
            <a:r>
              <a:rPr lang="en-US" sz="2400" dirty="0" smtClean="0">
                <a:solidFill>
                  <a:srgbClr val="4D4D4F"/>
                </a:solidFill>
                <a:latin typeface="Myriad Pro" panose="020B0503030403020204" pitchFamily="34" charset="0"/>
              </a:rPr>
              <a:t>Please remember that having your DBE certification does not guarantee work or a contract. </a:t>
            </a:r>
          </a:p>
          <a:p>
            <a:endParaRPr lang="en-US" sz="2400" dirty="0">
              <a:solidFill>
                <a:srgbClr val="4D4D4F"/>
              </a:solidFill>
              <a:latin typeface="Myriad Pro" panose="020B0503030403020204" pitchFamily="34" charset="0"/>
            </a:endParaRPr>
          </a:p>
          <a:p>
            <a:r>
              <a:rPr lang="en-US" sz="2400" dirty="0" smtClean="0">
                <a:solidFill>
                  <a:srgbClr val="4D4D4F"/>
                </a:solidFill>
                <a:latin typeface="Myriad Pro" panose="020B0503030403020204" pitchFamily="34" charset="0"/>
              </a:rPr>
              <a:t>However, it does present a greater opportunity in the public sector for you to do work at Tulsa Airports with our projects department.  </a:t>
            </a:r>
          </a:p>
          <a:p>
            <a:endParaRPr lang="en-US" sz="2400" dirty="0">
              <a:solidFill>
                <a:srgbClr val="4D4D4F"/>
              </a:solidFill>
              <a:latin typeface="Myriad Pro" panose="020B0503030403020204" pitchFamily="34" charset="0"/>
            </a:endParaRPr>
          </a:p>
          <a:p>
            <a:r>
              <a:rPr lang="en-US" sz="2400" dirty="0" smtClean="0">
                <a:solidFill>
                  <a:srgbClr val="4D4D4F"/>
                </a:solidFill>
                <a:latin typeface="Myriad Pro" panose="020B0503030403020204" pitchFamily="34" charset="0"/>
              </a:rPr>
              <a:t>Use your resources, contacts and networking skills, because we are always looking to pair our DBE businesses with available opportunities.</a:t>
            </a:r>
            <a:endParaRPr lang="en-US" sz="2400" dirty="0">
              <a:solidFill>
                <a:srgbClr val="4D4D4F"/>
              </a:solidFill>
              <a:latin typeface="Myriad Pro" panose="020B0503030403020204" pitchFamily="34" charset="0"/>
            </a:endParaRPr>
          </a:p>
        </p:txBody>
      </p:sp>
      <p:sp>
        <p:nvSpPr>
          <p:cNvPr id="8" name="Rectangle 7"/>
          <p:cNvSpPr/>
          <p:nvPr/>
        </p:nvSpPr>
        <p:spPr>
          <a:xfrm>
            <a:off x="0" y="690880"/>
            <a:ext cx="5614219" cy="5486399"/>
          </a:xfrm>
          <a:prstGeom prst="rect">
            <a:avLst/>
          </a:prstGeom>
          <a:solidFill>
            <a:srgbClr val="AD0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7735" y="2942288"/>
            <a:ext cx="4645936" cy="769441"/>
          </a:xfrm>
          <a:prstGeom prst="rect">
            <a:avLst/>
          </a:prstGeom>
          <a:noFill/>
        </p:spPr>
        <p:txBody>
          <a:bodyPr wrap="square" rtlCol="0">
            <a:spAutoFit/>
          </a:bodyPr>
          <a:lstStyle>
            <a:defPPr>
              <a:defRPr lang="en-US"/>
            </a:defPPr>
            <a:lvl1pPr>
              <a:defRPr sz="4400" b="1">
                <a:solidFill>
                  <a:schemeClr val="bg1"/>
                </a:solidFill>
                <a:latin typeface="Myriad Pro" panose="020B0503030403020204" pitchFamily="34" charset="0"/>
                <a:cs typeface="Arial" panose="020B0604020202020204" pitchFamily="34" charset="0"/>
              </a:defRPr>
            </a:lvl1pPr>
          </a:lstStyle>
          <a:p>
            <a:r>
              <a:rPr lang="en-US" dirty="0" smtClean="0"/>
              <a:t>Conclusion</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347" y="5450337"/>
            <a:ext cx="1753602" cy="425379"/>
          </a:xfrm>
          <a:prstGeom prst="rect">
            <a:avLst/>
          </a:prstGeom>
        </p:spPr>
      </p:pic>
    </p:spTree>
    <p:extLst>
      <p:ext uri="{BB962C8B-B14F-4D97-AF65-F5344CB8AC3E}">
        <p14:creationId xmlns:p14="http://schemas.microsoft.com/office/powerpoint/2010/main" val="27757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8" name="think-cell Slide" r:id="rId5" imgW="501" imgH="502" progId="TCLayout.ActiveDocument.1">
                  <p:embed/>
                </p:oleObj>
              </mc:Choice>
              <mc:Fallback>
                <p:oleObj name="think-cell Slide" r:id="rId5" imgW="501" imgH="502"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p:cNvSpPr txBox="1"/>
          <p:nvPr/>
        </p:nvSpPr>
        <p:spPr>
          <a:xfrm>
            <a:off x="133350" y="6512381"/>
            <a:ext cx="5867400" cy="215444"/>
          </a:xfrm>
          <a:prstGeom prst="rect">
            <a:avLst/>
          </a:prstGeom>
          <a:noFill/>
        </p:spPr>
        <p:txBody>
          <a:bodyPr wrap="square" rtlCol="0">
            <a:spAutoFit/>
          </a:bodyPr>
          <a:lstStyle/>
          <a:p>
            <a:r>
              <a:rPr lang="en-US" sz="800" dirty="0">
                <a:latin typeface="Century Gothic" panose="020B0502020202020204" pitchFamily="34" charset="0"/>
              </a:rPr>
              <a:t>Source: OAG Schedules and TUL Passenger Numbers</a:t>
            </a:r>
          </a:p>
        </p:txBody>
      </p:sp>
      <p:sp>
        <p:nvSpPr>
          <p:cNvPr id="15" name="Rectangle 14"/>
          <p:cNvSpPr/>
          <p:nvPr/>
        </p:nvSpPr>
        <p:spPr>
          <a:xfrm>
            <a:off x="0" y="280477"/>
            <a:ext cx="12192000" cy="1553183"/>
          </a:xfrm>
          <a:prstGeom prst="rect">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17" name="TextBox 16"/>
          <p:cNvSpPr txBox="1"/>
          <p:nvPr/>
        </p:nvSpPr>
        <p:spPr>
          <a:xfrm>
            <a:off x="524287" y="681229"/>
            <a:ext cx="6248400"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TUL Passenger Recovery</a:t>
            </a:r>
            <a:endParaRPr lang="en-US" sz="2000" dirty="0">
              <a:solidFill>
                <a:prstClr val="white"/>
              </a:solidFill>
              <a:latin typeface="Myriad Pro" panose="020B0503030403020204" pitchFamily="34" charset="0"/>
              <a:cs typeface="Arial" panose="020B0604020202020204" pitchFamily="34" charset="0"/>
            </a:endParaRPr>
          </a:p>
        </p:txBody>
      </p:sp>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565763" y="659539"/>
            <a:ext cx="1357012" cy="729576"/>
          </a:xfrm>
          <a:prstGeom prst="rect">
            <a:avLst/>
          </a:prstGeom>
        </p:spPr>
      </p:pic>
      <p:graphicFrame>
        <p:nvGraphicFramePr>
          <p:cNvPr id="10" name="Chart 9"/>
          <p:cNvGraphicFramePr>
            <a:graphicFrameLocks/>
          </p:cNvGraphicFramePr>
          <p:nvPr>
            <p:extLst/>
          </p:nvPr>
        </p:nvGraphicFramePr>
        <p:xfrm>
          <a:off x="3067050" y="1883500"/>
          <a:ext cx="8855725" cy="4822934"/>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1"/>
          <p:cNvSpPr txBox="1"/>
          <p:nvPr/>
        </p:nvSpPr>
        <p:spPr>
          <a:xfrm>
            <a:off x="248690" y="2637724"/>
            <a:ext cx="2694016" cy="304698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solidFill>
                  <a:srgbClr val="442359"/>
                </a:solidFill>
                <a:latin typeface="Myriad Pro" panose="020B0503030403020204" pitchFamily="34" charset="0"/>
              </a:rPr>
              <a:t>Tulsa passenger recovery </a:t>
            </a:r>
            <a:r>
              <a:rPr lang="en-US" sz="2400" dirty="0" smtClean="0">
                <a:solidFill>
                  <a:srgbClr val="442359"/>
                </a:solidFill>
                <a:latin typeface="Myriad Pro" panose="020B0503030403020204" pitchFamily="34" charset="0"/>
              </a:rPr>
              <a:t>has returned above </a:t>
            </a:r>
            <a:r>
              <a:rPr lang="en-US" sz="2400" b="1" dirty="0" smtClean="0">
                <a:solidFill>
                  <a:srgbClr val="442359"/>
                </a:solidFill>
                <a:latin typeface="Myriad Pro" panose="020B0503030403020204" pitchFamily="34" charset="0"/>
              </a:rPr>
              <a:t>100%</a:t>
            </a:r>
            <a:r>
              <a:rPr lang="en-US" sz="2400" dirty="0" smtClean="0">
                <a:solidFill>
                  <a:srgbClr val="442359"/>
                </a:solidFill>
                <a:latin typeface="Myriad Pro" panose="020B0503030403020204" pitchFamily="34" charset="0"/>
              </a:rPr>
              <a:t> of pre-pandemic levels since July and </a:t>
            </a:r>
            <a:r>
              <a:rPr lang="en-US" sz="2400" b="1" dirty="0" smtClean="0">
                <a:solidFill>
                  <a:srgbClr val="442359"/>
                </a:solidFill>
                <a:latin typeface="Myriad Pro" panose="020B0503030403020204" pitchFamily="34" charset="0"/>
              </a:rPr>
              <a:t>107%</a:t>
            </a:r>
            <a:r>
              <a:rPr lang="en-US" sz="2400" dirty="0" smtClean="0">
                <a:solidFill>
                  <a:srgbClr val="442359"/>
                </a:solidFill>
                <a:latin typeface="Myriad Pro" panose="020B0503030403020204" pitchFamily="34" charset="0"/>
              </a:rPr>
              <a:t> in September</a:t>
            </a:r>
            <a:endParaRPr lang="en-US" sz="2400" b="1" dirty="0">
              <a:solidFill>
                <a:srgbClr val="442359"/>
              </a:solidFill>
              <a:latin typeface="Myriad Pro" panose="020B0503030403020204" pitchFamily="34" charset="0"/>
            </a:endParaRPr>
          </a:p>
        </p:txBody>
      </p:sp>
    </p:spTree>
    <p:extLst>
      <p:ext uri="{BB962C8B-B14F-4D97-AF65-F5344CB8AC3E}">
        <p14:creationId xmlns:p14="http://schemas.microsoft.com/office/powerpoint/2010/main" val="39407078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3560" y="-1135611"/>
            <a:ext cx="12981016" cy="8654011"/>
          </a:xfrm>
          <a:prstGeom prst="rect">
            <a:avLst/>
          </a:prstGeom>
        </p:spPr>
      </p:pic>
      <p:sp>
        <p:nvSpPr>
          <p:cNvPr id="6" name="Rectangle 5"/>
          <p:cNvSpPr/>
          <p:nvPr/>
        </p:nvSpPr>
        <p:spPr>
          <a:xfrm>
            <a:off x="0" y="690880"/>
            <a:ext cx="5614219" cy="5486399"/>
          </a:xfrm>
          <a:prstGeom prst="rect">
            <a:avLst/>
          </a:prstGeom>
          <a:solidFill>
            <a:srgbClr val="AD0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7735" y="2942288"/>
            <a:ext cx="4645936" cy="769441"/>
          </a:xfrm>
          <a:prstGeom prst="rect">
            <a:avLst/>
          </a:prstGeom>
          <a:noFill/>
        </p:spPr>
        <p:txBody>
          <a:bodyPr wrap="square" rtlCol="0">
            <a:spAutoFit/>
          </a:bodyPr>
          <a:lstStyle>
            <a:defPPr>
              <a:defRPr lang="en-US"/>
            </a:defPPr>
            <a:lvl1pPr>
              <a:defRPr sz="4400" b="1">
                <a:solidFill>
                  <a:schemeClr val="bg1"/>
                </a:solidFill>
                <a:latin typeface="Myriad Pro" panose="020B0503030403020204" pitchFamily="34" charset="0"/>
                <a:cs typeface="Arial" panose="020B0604020202020204" pitchFamily="34" charset="0"/>
              </a:defRPr>
            </a:lvl1pPr>
          </a:lstStyle>
          <a:p>
            <a:r>
              <a:rPr lang="en-US" dirty="0" smtClean="0"/>
              <a:t>Questions?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347" y="5450337"/>
            <a:ext cx="1753602" cy="425379"/>
          </a:xfrm>
          <a:prstGeom prst="rect">
            <a:avLst/>
          </a:prstGeom>
        </p:spPr>
      </p:pic>
    </p:spTree>
    <p:extLst>
      <p:ext uri="{BB962C8B-B14F-4D97-AF65-F5344CB8AC3E}">
        <p14:creationId xmlns:p14="http://schemas.microsoft.com/office/powerpoint/2010/main" val="2175125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0880"/>
            <a:ext cx="5614219" cy="5486399"/>
          </a:xfrm>
          <a:prstGeom prst="rect">
            <a:avLst/>
          </a:prstGeom>
          <a:solidFill>
            <a:srgbClr val="AD0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502" y="2803137"/>
            <a:ext cx="4928717" cy="1261884"/>
          </a:xfrm>
          <a:prstGeom prst="rect">
            <a:avLst/>
          </a:prstGeom>
          <a:noFill/>
        </p:spPr>
        <p:txBody>
          <a:bodyPr wrap="square" rtlCol="0">
            <a:spAutoFit/>
          </a:bodyPr>
          <a:lstStyle/>
          <a:p>
            <a:r>
              <a:rPr lang="en-US" sz="4800" b="1" dirty="0" smtClean="0">
                <a:solidFill>
                  <a:schemeClr val="bg1"/>
                </a:solidFill>
                <a:latin typeface="Myriad Pro" panose="020B0503030403020204" pitchFamily="34" charset="0"/>
              </a:rPr>
              <a:t>Let’s be social.</a:t>
            </a:r>
            <a:r>
              <a:rPr lang="en-US" sz="4800" dirty="0">
                <a:solidFill>
                  <a:schemeClr val="bg1"/>
                </a:solidFill>
                <a:latin typeface="Myriad Pro" panose="020B0503030403020204" pitchFamily="34" charset="0"/>
              </a:rPr>
              <a:t/>
            </a:r>
            <a:br>
              <a:rPr lang="en-US" sz="4800" dirty="0">
                <a:solidFill>
                  <a:schemeClr val="bg1"/>
                </a:solidFill>
                <a:latin typeface="Myriad Pro" panose="020B0503030403020204" pitchFamily="34" charset="0"/>
              </a:rPr>
            </a:br>
            <a:endParaRPr lang="en-US" sz="2800" dirty="0" smtClean="0">
              <a:solidFill>
                <a:schemeClr val="bg1"/>
              </a:solidFill>
              <a:latin typeface="Myriad Pro" panose="020B0503030403020204"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6077" y="5342078"/>
            <a:ext cx="1255189" cy="674832"/>
          </a:xfrm>
          <a:prstGeom prst="rect">
            <a:avLst/>
          </a:prstGeom>
        </p:spPr>
      </p:pic>
      <p:sp>
        <p:nvSpPr>
          <p:cNvPr id="8" name="TextBox 7"/>
          <p:cNvSpPr txBox="1"/>
          <p:nvPr/>
        </p:nvSpPr>
        <p:spPr>
          <a:xfrm>
            <a:off x="5956969" y="2412713"/>
            <a:ext cx="6196594" cy="2862322"/>
          </a:xfrm>
          <a:prstGeom prst="rect">
            <a:avLst/>
          </a:prstGeom>
          <a:noFill/>
        </p:spPr>
        <p:txBody>
          <a:bodyPr wrap="square" rtlCol="0">
            <a:spAutoFit/>
          </a:bodyPr>
          <a:lstStyle/>
          <a:p>
            <a:r>
              <a:rPr lang="en-US" sz="4000" b="1" dirty="0" smtClean="0">
                <a:solidFill>
                  <a:srgbClr val="AD0875"/>
                </a:solidFill>
                <a:latin typeface="Myriad Pro" panose="020B0503030403020204" pitchFamily="34" charset="0"/>
              </a:rPr>
              <a:t>Facebook: @</a:t>
            </a:r>
            <a:r>
              <a:rPr lang="en-US" sz="4000" b="1" dirty="0" err="1" smtClean="0">
                <a:solidFill>
                  <a:srgbClr val="AD0875"/>
                </a:solidFill>
                <a:latin typeface="Myriad Pro" panose="020B0503030403020204" pitchFamily="34" charset="0"/>
              </a:rPr>
              <a:t>TulsaAirports</a:t>
            </a:r>
            <a:endParaRPr lang="en-US" sz="4000" b="1" dirty="0" smtClean="0">
              <a:solidFill>
                <a:srgbClr val="AD0875"/>
              </a:solidFill>
              <a:latin typeface="Myriad Pro" panose="020B0503030403020204" pitchFamily="34" charset="0"/>
            </a:endParaRPr>
          </a:p>
          <a:p>
            <a:r>
              <a:rPr lang="en-US" sz="4000" b="1" dirty="0" smtClean="0">
                <a:solidFill>
                  <a:srgbClr val="AD0875"/>
                </a:solidFill>
                <a:latin typeface="Myriad Pro" panose="020B0503030403020204" pitchFamily="34" charset="0"/>
              </a:rPr>
              <a:t>Twitter: @</a:t>
            </a:r>
            <a:r>
              <a:rPr lang="en-US" sz="4000" b="1" dirty="0" err="1" smtClean="0">
                <a:solidFill>
                  <a:srgbClr val="AD0875"/>
                </a:solidFill>
                <a:latin typeface="Myriad Pro" panose="020B0503030403020204" pitchFamily="34" charset="0"/>
              </a:rPr>
              <a:t>tulsaairports</a:t>
            </a:r>
            <a:endParaRPr lang="en-US" sz="4000" b="1" dirty="0" smtClean="0">
              <a:solidFill>
                <a:srgbClr val="AD0875"/>
              </a:solidFill>
              <a:latin typeface="Myriad Pro" panose="020B0503030403020204" pitchFamily="34" charset="0"/>
            </a:endParaRPr>
          </a:p>
          <a:p>
            <a:r>
              <a:rPr lang="en-US" sz="4000" b="1" dirty="0" smtClean="0">
                <a:solidFill>
                  <a:srgbClr val="AD0875"/>
                </a:solidFill>
                <a:latin typeface="Myriad Pro" panose="020B0503030403020204" pitchFamily="34" charset="0"/>
              </a:rPr>
              <a:t>Instagram: @</a:t>
            </a:r>
            <a:r>
              <a:rPr lang="en-US" sz="4000" b="1" dirty="0" err="1" smtClean="0">
                <a:solidFill>
                  <a:srgbClr val="AD0875"/>
                </a:solidFill>
                <a:latin typeface="Myriad Pro" panose="020B0503030403020204" pitchFamily="34" charset="0"/>
              </a:rPr>
              <a:t>flytulsa</a:t>
            </a:r>
            <a:endParaRPr lang="en-US" sz="4000" b="1" dirty="0" smtClean="0">
              <a:solidFill>
                <a:srgbClr val="AD0875"/>
              </a:solidFill>
              <a:latin typeface="Myriad Pro" panose="020B0503030403020204" pitchFamily="34" charset="0"/>
            </a:endParaRPr>
          </a:p>
          <a:p>
            <a:r>
              <a:rPr lang="en-US" sz="4000" b="1" dirty="0" err="1" smtClean="0">
                <a:solidFill>
                  <a:srgbClr val="AD0875"/>
                </a:solidFill>
                <a:latin typeface="Myriad Pro" panose="020B0503030403020204" pitchFamily="34" charset="0"/>
              </a:rPr>
              <a:t>Tik</a:t>
            </a:r>
            <a:r>
              <a:rPr lang="en-US" sz="4000" b="1" dirty="0" smtClean="0">
                <a:solidFill>
                  <a:srgbClr val="AD0875"/>
                </a:solidFill>
                <a:latin typeface="Myriad Pro" panose="020B0503030403020204" pitchFamily="34" charset="0"/>
              </a:rPr>
              <a:t> </a:t>
            </a:r>
            <a:r>
              <a:rPr lang="en-US" sz="4000" b="1" dirty="0" err="1" smtClean="0">
                <a:solidFill>
                  <a:srgbClr val="AD0875"/>
                </a:solidFill>
                <a:latin typeface="Myriad Pro" panose="020B0503030403020204" pitchFamily="34" charset="0"/>
              </a:rPr>
              <a:t>Tok</a:t>
            </a:r>
            <a:r>
              <a:rPr lang="en-US" sz="4000" b="1" dirty="0" smtClean="0">
                <a:solidFill>
                  <a:srgbClr val="AD0875"/>
                </a:solidFill>
                <a:latin typeface="Myriad Pro" panose="020B0503030403020204" pitchFamily="34" charset="0"/>
              </a:rPr>
              <a:t>: @</a:t>
            </a:r>
            <a:r>
              <a:rPr lang="en-US" sz="4000" b="1" dirty="0" err="1" smtClean="0">
                <a:solidFill>
                  <a:srgbClr val="AD0875"/>
                </a:solidFill>
                <a:latin typeface="Myriad Pro" panose="020B0503030403020204" pitchFamily="34" charset="0"/>
              </a:rPr>
              <a:t>flytulsa</a:t>
            </a:r>
            <a:r>
              <a:rPr lang="en-US" sz="4000" dirty="0">
                <a:solidFill>
                  <a:schemeClr val="bg1"/>
                </a:solidFill>
                <a:latin typeface="Myriad Pro" panose="020B0503030403020204" pitchFamily="34" charset="0"/>
              </a:rPr>
              <a:t/>
            </a:r>
            <a:br>
              <a:rPr lang="en-US" sz="4000" dirty="0">
                <a:solidFill>
                  <a:schemeClr val="bg1"/>
                </a:solidFill>
                <a:latin typeface="Myriad Pro" panose="020B0503030403020204" pitchFamily="34" charset="0"/>
              </a:rPr>
            </a:br>
            <a:endParaRPr lang="en-US" sz="2000" dirty="0" smtClean="0">
              <a:solidFill>
                <a:schemeClr val="bg1"/>
              </a:solidFill>
              <a:latin typeface="Myriad Pro" panose="020B0503030403020204" pitchFamily="34" charset="0"/>
            </a:endParaRPr>
          </a:p>
        </p:txBody>
      </p:sp>
    </p:spTree>
    <p:extLst>
      <p:ext uri="{BB962C8B-B14F-4D97-AF65-F5344CB8AC3E}">
        <p14:creationId xmlns:p14="http://schemas.microsoft.com/office/powerpoint/2010/main" val="3184188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322380" y="439058"/>
            <a:ext cx="13237" cy="1100737"/>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14" y="586617"/>
            <a:ext cx="1622518" cy="872322"/>
          </a:xfrm>
          <a:prstGeom prst="rect">
            <a:avLst/>
          </a:prstGeom>
        </p:spPr>
      </p:pic>
      <p:sp>
        <p:nvSpPr>
          <p:cNvPr id="7" name="Rectangle 6"/>
          <p:cNvSpPr/>
          <p:nvPr/>
        </p:nvSpPr>
        <p:spPr>
          <a:xfrm>
            <a:off x="2546565" y="673956"/>
            <a:ext cx="2728952" cy="630942"/>
          </a:xfrm>
          <a:prstGeom prst="rect">
            <a:avLst/>
          </a:prstGeom>
        </p:spPr>
        <p:txBody>
          <a:bodyPr wrap="none">
            <a:spAutoFit/>
          </a:bodyPr>
          <a:lstStyle/>
          <a:p>
            <a:r>
              <a:rPr lang="en-US" sz="3500" b="1" dirty="0" smtClean="0">
                <a:solidFill>
                  <a:schemeClr val="bg1"/>
                </a:solidFill>
                <a:latin typeface="Myriad Pro" panose="020B0503030403020204" pitchFamily="34" charset="0"/>
              </a:rPr>
              <a:t>TUL Updates</a:t>
            </a:r>
            <a:endParaRPr lang="en-US" sz="3500" dirty="0">
              <a:solidFill>
                <a:schemeClr val="bg1"/>
              </a:solidFill>
              <a:latin typeface="Myriad Pro" panose="020B0503030403020204" pitchFamily="34" charset="0"/>
            </a:endParaRPr>
          </a:p>
        </p:txBody>
      </p:sp>
      <p:sp>
        <p:nvSpPr>
          <p:cNvPr id="13" name="TextBox 12"/>
          <p:cNvSpPr txBox="1"/>
          <p:nvPr/>
        </p:nvSpPr>
        <p:spPr>
          <a:xfrm>
            <a:off x="488914" y="3116662"/>
            <a:ext cx="4876288"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4D4D4F"/>
                </a:solidFill>
                <a:latin typeface="Myriad Pro" panose="020B0503030403020204" pitchFamily="34" charset="0"/>
              </a:rPr>
              <a:t>Air </a:t>
            </a:r>
            <a:r>
              <a:rPr lang="en-US" sz="2400" b="1" dirty="0" smtClean="0">
                <a:solidFill>
                  <a:srgbClr val="4D4D4F"/>
                </a:solidFill>
                <a:latin typeface="Myriad Pro" panose="020B0503030403020204" pitchFamily="34" charset="0"/>
              </a:rPr>
              <a:t>Service</a:t>
            </a:r>
            <a:endParaRPr lang="en-US" sz="2400" b="1" dirty="0">
              <a:solidFill>
                <a:srgbClr val="4D4D4F"/>
              </a:solidFill>
              <a:latin typeface="Myriad Pro" panose="020B0503030403020204" pitchFamily="34" charset="0"/>
            </a:endParaRPr>
          </a:p>
          <a:p>
            <a:pPr marL="342900" indent="-342900">
              <a:buFont typeface="Arial" panose="020B0604020202020204" pitchFamily="34" charset="0"/>
              <a:buChar char="•"/>
            </a:pPr>
            <a:r>
              <a:rPr lang="en-US" sz="2400" b="1" dirty="0">
                <a:solidFill>
                  <a:srgbClr val="4D4D4F"/>
                </a:solidFill>
                <a:latin typeface="Myriad Pro" panose="020B0503030403020204" pitchFamily="34" charset="0"/>
              </a:rPr>
              <a:t>Terminal Improvements</a:t>
            </a:r>
          </a:p>
          <a:p>
            <a:pPr marL="342900" indent="-342900">
              <a:buFont typeface="Arial" panose="020B0604020202020204" pitchFamily="34" charset="0"/>
              <a:buChar char="•"/>
            </a:pPr>
            <a:r>
              <a:rPr lang="en-US" sz="2400" b="1" dirty="0">
                <a:solidFill>
                  <a:srgbClr val="4D4D4F"/>
                </a:solidFill>
                <a:latin typeface="Myriad Pro" panose="020B0503030403020204" pitchFamily="34" charset="0"/>
              </a:rPr>
              <a:t>Industrial Improvements</a:t>
            </a:r>
          </a:p>
          <a:p>
            <a:pPr marL="342900" indent="-342900">
              <a:buFont typeface="Arial" panose="020B0604020202020204" pitchFamily="34" charset="0"/>
              <a:buChar char="•"/>
            </a:pPr>
            <a:r>
              <a:rPr lang="en-US" sz="2400" b="1" dirty="0" smtClean="0">
                <a:solidFill>
                  <a:srgbClr val="4D4D4F"/>
                </a:solidFill>
                <a:latin typeface="Myriad Pro" panose="020B0503030403020204" pitchFamily="34" charset="0"/>
              </a:rPr>
              <a:t>Customer Experience</a:t>
            </a:r>
            <a:endParaRPr lang="en-US" sz="2400" b="1" dirty="0">
              <a:solidFill>
                <a:srgbClr val="4D4D4F"/>
              </a:solidFill>
              <a:latin typeface="Myriad Pro" panose="020B0503030403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506" y="1895302"/>
            <a:ext cx="7080323" cy="4725346"/>
          </a:xfrm>
          <a:prstGeom prst="rect">
            <a:avLst/>
          </a:prstGeom>
        </p:spPr>
      </p:pic>
      <p:sp>
        <p:nvSpPr>
          <p:cNvPr id="8" name="Rectangle 7"/>
          <p:cNvSpPr/>
          <p:nvPr/>
        </p:nvSpPr>
        <p:spPr>
          <a:xfrm>
            <a:off x="0" y="280477"/>
            <a:ext cx="12192000" cy="1553183"/>
          </a:xfrm>
          <a:prstGeom prst="rect">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9" name="TextBox 8"/>
          <p:cNvSpPr txBox="1"/>
          <p:nvPr/>
        </p:nvSpPr>
        <p:spPr>
          <a:xfrm>
            <a:off x="524287" y="681229"/>
            <a:ext cx="6248400"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TUL Updates</a:t>
            </a:r>
            <a:endParaRPr lang="en-US" sz="2000" dirty="0">
              <a:solidFill>
                <a:prstClr val="white"/>
              </a:solidFill>
              <a:latin typeface="Myriad Pro" panose="020B050303040302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65763" y="659539"/>
            <a:ext cx="1357012" cy="729576"/>
          </a:xfrm>
          <a:prstGeom prst="rect">
            <a:avLst/>
          </a:prstGeom>
        </p:spPr>
      </p:pic>
    </p:spTree>
    <p:extLst>
      <p:ext uri="{BB962C8B-B14F-4D97-AF65-F5344CB8AC3E}">
        <p14:creationId xmlns:p14="http://schemas.microsoft.com/office/powerpoint/2010/main" val="306362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8374"/>
            <a:ext cx="13748395" cy="9175558"/>
          </a:xfrm>
          <a:prstGeom prst="rect">
            <a:avLst/>
          </a:prstGeom>
        </p:spPr>
      </p:pic>
      <p:sp>
        <p:nvSpPr>
          <p:cNvPr id="4" name="Rectangle 3"/>
          <p:cNvSpPr/>
          <p:nvPr/>
        </p:nvSpPr>
        <p:spPr>
          <a:xfrm>
            <a:off x="0" y="813144"/>
            <a:ext cx="5614219" cy="5486399"/>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3905" y="2078343"/>
            <a:ext cx="5156050" cy="1138773"/>
          </a:xfrm>
          <a:prstGeom prst="rect">
            <a:avLst/>
          </a:prstGeom>
          <a:noFill/>
        </p:spPr>
        <p:txBody>
          <a:bodyPr wrap="square" rtlCol="0">
            <a:spAutoFit/>
          </a:bodyPr>
          <a:lstStyle/>
          <a:p>
            <a:pPr defTabSz="342891"/>
            <a:r>
              <a:rPr lang="en-US" sz="4400" b="1" dirty="0" smtClean="0">
                <a:solidFill>
                  <a:prstClr val="white"/>
                </a:solidFill>
                <a:latin typeface="Myriad Pro" panose="020B0503030403020204" pitchFamily="34" charset="0"/>
                <a:cs typeface="Arial" panose="020B0604020202020204" pitchFamily="34" charset="0"/>
              </a:rPr>
              <a:t>Business Diversity</a:t>
            </a:r>
          </a:p>
          <a:p>
            <a:pPr defTabSz="342891"/>
            <a:endParaRPr lang="en-US" sz="2400" dirty="0" smtClean="0">
              <a:solidFill>
                <a:prstClr val="white"/>
              </a:solidFill>
              <a:latin typeface="Myriad Pro" panose="020B0503030403020204" pitchFamily="34" charset="0"/>
              <a:cs typeface="Arial" panose="020B0604020202020204" pitchFamily="34" charset="0"/>
            </a:endParaRPr>
          </a:p>
        </p:txBody>
      </p:sp>
      <p:sp>
        <p:nvSpPr>
          <p:cNvPr id="6" name="TextBox 5"/>
          <p:cNvSpPr txBox="1"/>
          <p:nvPr/>
        </p:nvSpPr>
        <p:spPr>
          <a:xfrm>
            <a:off x="273905" y="3262742"/>
            <a:ext cx="4715783" cy="1631216"/>
          </a:xfrm>
          <a:prstGeom prst="rect">
            <a:avLst/>
          </a:prstGeom>
          <a:noFill/>
        </p:spPr>
        <p:txBody>
          <a:bodyPr wrap="square" rtlCol="0">
            <a:spAutoFit/>
          </a:bodyPr>
          <a:lstStyle/>
          <a:p>
            <a:r>
              <a:rPr lang="en-US" sz="2000" dirty="0" smtClean="0">
                <a:solidFill>
                  <a:schemeClr val="bg1"/>
                </a:solidFill>
                <a:latin typeface="Myriad Pro" panose="020B0503030403020204" pitchFamily="34" charset="0"/>
              </a:rPr>
              <a:t>What </a:t>
            </a:r>
            <a:r>
              <a:rPr lang="en-US" sz="2000" dirty="0">
                <a:solidFill>
                  <a:schemeClr val="bg1"/>
                </a:solidFill>
                <a:latin typeface="Myriad Pro" panose="020B0503030403020204" pitchFamily="34" charset="0"/>
              </a:rPr>
              <a:t>does business diversity mean to Tulsa International Airport?</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a:solidFill>
                  <a:schemeClr val="bg1"/>
                </a:solidFill>
                <a:latin typeface="Myriad Pro" panose="020B0503030403020204" pitchFamily="34" charset="0"/>
              </a:rPr>
              <a:t>It means helping to </a:t>
            </a:r>
            <a:r>
              <a:rPr lang="en-US" sz="2000" b="1" dirty="0">
                <a:solidFill>
                  <a:schemeClr val="bg1"/>
                </a:solidFill>
                <a:latin typeface="Myriad Pro" panose="020B0503030403020204" pitchFamily="34" charset="0"/>
              </a:rPr>
              <a:t>grow opportunities for our minority small businesses</a:t>
            </a:r>
            <a:r>
              <a:rPr lang="en-US" sz="2000" dirty="0">
                <a:solidFill>
                  <a:schemeClr val="bg1"/>
                </a:solidFill>
                <a:latin typeface="Myriad Pro" panose="020B0503030403020204" pitchFamily="34" charset="0"/>
              </a:rPr>
              <a:t>. </a:t>
            </a:r>
            <a:endParaRPr lang="en-US" sz="2000" dirty="0" smtClean="0">
              <a:solidFill>
                <a:schemeClr val="bg1"/>
              </a:solidFill>
              <a:latin typeface="Myriad Pro" panose="020B0503030403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2943" y="5404701"/>
            <a:ext cx="1357012" cy="729576"/>
          </a:xfrm>
          <a:prstGeom prst="rect">
            <a:avLst/>
          </a:prstGeom>
        </p:spPr>
      </p:pic>
    </p:spTree>
    <p:extLst>
      <p:ext uri="{BB962C8B-B14F-4D97-AF65-F5344CB8AC3E}">
        <p14:creationId xmlns:p14="http://schemas.microsoft.com/office/powerpoint/2010/main" val="1968613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8373" y="1677680"/>
            <a:ext cx="7673138" cy="1323439"/>
          </a:xfrm>
          <a:prstGeom prst="rect">
            <a:avLst/>
          </a:prstGeom>
          <a:noFill/>
        </p:spPr>
        <p:txBody>
          <a:bodyPr wrap="square" rtlCol="0">
            <a:spAutoFit/>
          </a:bodyPr>
          <a:lstStyle/>
          <a:p>
            <a:pPr defTabSz="342891"/>
            <a:r>
              <a:rPr lang="en-US" sz="4000" b="1" dirty="0">
                <a:solidFill>
                  <a:schemeClr val="bg1"/>
                </a:solidFill>
                <a:latin typeface="Myriad Pro" panose="020B0503030403020204" pitchFamily="34" charset="0"/>
              </a:rPr>
              <a:t>Disadvantaged Business Enterprise Program</a:t>
            </a:r>
            <a:endParaRPr lang="en-US" sz="2000" dirty="0" smtClean="0">
              <a:solidFill>
                <a:schemeClr val="bg1"/>
              </a:solidFill>
              <a:latin typeface="Myriad Pro" panose="020B0503030403020204" pitchFamily="34" charset="0"/>
              <a:cs typeface="Arial" panose="020B0604020202020204" pitchFamily="34" charset="0"/>
            </a:endParaRPr>
          </a:p>
        </p:txBody>
      </p:sp>
      <p:sp>
        <p:nvSpPr>
          <p:cNvPr id="6" name="TextBox 5"/>
          <p:cNvSpPr txBox="1"/>
          <p:nvPr/>
        </p:nvSpPr>
        <p:spPr>
          <a:xfrm>
            <a:off x="748373" y="3482622"/>
            <a:ext cx="9200339" cy="1938992"/>
          </a:xfrm>
          <a:prstGeom prst="rect">
            <a:avLst/>
          </a:prstGeom>
          <a:noFill/>
        </p:spPr>
        <p:txBody>
          <a:bodyPr wrap="square" rtlCol="0">
            <a:spAutoFit/>
          </a:bodyPr>
          <a:lstStyle/>
          <a:p>
            <a:r>
              <a:rPr lang="en-US" sz="2000" b="1" dirty="0">
                <a:solidFill>
                  <a:schemeClr val="bg1"/>
                </a:solidFill>
                <a:latin typeface="Myriad Pro" panose="020B0503030403020204" pitchFamily="34" charset="0"/>
              </a:rPr>
              <a:t>Tulsa Airports Improvement Trust (TAIT) is committed to valuing differences and nurturing diversity</a:t>
            </a:r>
            <a:r>
              <a:rPr lang="en-US" sz="2000" b="1" dirty="0" smtClean="0">
                <a:solidFill>
                  <a:schemeClr val="bg1"/>
                </a:solidFill>
                <a:latin typeface="Myriad Pro" panose="020B0503030403020204" pitchFamily="34" charset="0"/>
              </a:rPr>
              <a:t>.</a:t>
            </a:r>
          </a:p>
          <a:p>
            <a:r>
              <a:rPr lang="en-US" sz="2000" dirty="0">
                <a:solidFill>
                  <a:schemeClr val="bg1"/>
                </a:solidFill>
                <a:latin typeface="Myriad Pro" panose="020B0503030403020204" pitchFamily="34" charset="0"/>
              </a:rPr>
              <a:t/>
            </a:r>
            <a:br>
              <a:rPr lang="en-US" sz="2000" dirty="0">
                <a:solidFill>
                  <a:schemeClr val="bg1"/>
                </a:solidFill>
                <a:latin typeface="Myriad Pro" panose="020B0503030403020204" pitchFamily="34" charset="0"/>
              </a:rPr>
            </a:br>
            <a:r>
              <a:rPr lang="en-US" sz="2000" dirty="0" smtClean="0">
                <a:solidFill>
                  <a:schemeClr val="bg1"/>
                </a:solidFill>
                <a:latin typeface="Myriad Pro" panose="020B0503030403020204" pitchFamily="34" charset="0"/>
              </a:rPr>
              <a:t>TAIT </a:t>
            </a:r>
            <a:r>
              <a:rPr lang="en-US" sz="2000" dirty="0">
                <a:solidFill>
                  <a:schemeClr val="bg1"/>
                </a:solidFill>
                <a:latin typeface="Myriad Pro" panose="020B0503030403020204" pitchFamily="34" charset="0"/>
              </a:rPr>
              <a:t>strives to create opportunities for Minority Disadvantaged Business Enterprises and Airport Concession Disadvantaged Business Enterprises (ACDBE) in all airport related services.</a:t>
            </a:r>
            <a:endParaRPr lang="en-US" sz="2000" dirty="0" smtClean="0">
              <a:solidFill>
                <a:schemeClr val="bg1"/>
              </a:solidFill>
              <a:latin typeface="Myriad Pro" panose="020B0503030403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3555" y="6164220"/>
            <a:ext cx="1753602" cy="425379"/>
          </a:xfrm>
          <a:prstGeom prst="rect">
            <a:avLst/>
          </a:prstGeom>
        </p:spPr>
      </p:pic>
      <p:sp>
        <p:nvSpPr>
          <p:cNvPr id="10" name="Rectangle 9"/>
          <p:cNvSpPr/>
          <p:nvPr/>
        </p:nvSpPr>
        <p:spPr>
          <a:xfrm>
            <a:off x="3567289" y="-11430"/>
            <a:ext cx="4978400" cy="383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16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355360"/>
            <a:ext cx="12192002" cy="1325564"/>
          </a:xfrm>
          <a:prstGeom prst="rect">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322380" y="439058"/>
            <a:ext cx="13237" cy="1100737"/>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14" y="586617"/>
            <a:ext cx="1622518" cy="872322"/>
          </a:xfrm>
          <a:prstGeom prst="rect">
            <a:avLst/>
          </a:prstGeom>
        </p:spPr>
      </p:pic>
      <p:sp>
        <p:nvSpPr>
          <p:cNvPr id="7" name="Rectangle 6"/>
          <p:cNvSpPr/>
          <p:nvPr/>
        </p:nvSpPr>
        <p:spPr>
          <a:xfrm>
            <a:off x="2546565" y="673956"/>
            <a:ext cx="5161991" cy="630942"/>
          </a:xfrm>
          <a:prstGeom prst="rect">
            <a:avLst/>
          </a:prstGeom>
        </p:spPr>
        <p:txBody>
          <a:bodyPr wrap="none">
            <a:spAutoFit/>
          </a:bodyPr>
          <a:lstStyle/>
          <a:p>
            <a:r>
              <a:rPr lang="en-US" sz="3500" b="1" dirty="0" smtClean="0">
                <a:solidFill>
                  <a:schemeClr val="bg1"/>
                </a:solidFill>
                <a:latin typeface="Myriad Pro" panose="020B0503030403020204" pitchFamily="34" charset="0"/>
              </a:rPr>
              <a:t>DBE and ACDBE Program</a:t>
            </a:r>
            <a:endParaRPr lang="en-US" sz="3500" dirty="0">
              <a:solidFill>
                <a:schemeClr val="bg1"/>
              </a:solidFill>
              <a:latin typeface="Myriad Pro" panose="020B0503030403020204" pitchFamily="34" charset="0"/>
            </a:endParaRPr>
          </a:p>
        </p:txBody>
      </p:sp>
      <p:sp>
        <p:nvSpPr>
          <p:cNvPr id="13" name="TextBox 12"/>
          <p:cNvSpPr txBox="1"/>
          <p:nvPr/>
        </p:nvSpPr>
        <p:spPr>
          <a:xfrm>
            <a:off x="991880" y="2643812"/>
            <a:ext cx="10601808" cy="3046988"/>
          </a:xfrm>
          <a:prstGeom prst="rect">
            <a:avLst/>
          </a:prstGeom>
          <a:noFill/>
        </p:spPr>
        <p:txBody>
          <a:bodyPr wrap="square" rtlCol="0">
            <a:spAutoFit/>
          </a:bodyPr>
          <a:lstStyle/>
          <a:p>
            <a:r>
              <a:rPr lang="en-US" sz="2400" dirty="0" smtClean="0">
                <a:solidFill>
                  <a:srgbClr val="4D4D4F"/>
                </a:solidFill>
                <a:latin typeface="Myriad Pro" panose="020B0503030403020204" pitchFamily="34" charset="0"/>
              </a:rPr>
              <a:t>Tulsa Airports Improvement Trust (TAIT), has established a Disadvantaged </a:t>
            </a:r>
            <a:r>
              <a:rPr lang="en-US" sz="2400" dirty="0">
                <a:solidFill>
                  <a:srgbClr val="4D4D4F"/>
                </a:solidFill>
                <a:latin typeface="Myriad Pro" panose="020B0503030403020204" pitchFamily="34" charset="0"/>
              </a:rPr>
              <a:t>B</a:t>
            </a:r>
            <a:r>
              <a:rPr lang="en-US" sz="2400" dirty="0" smtClean="0">
                <a:solidFill>
                  <a:srgbClr val="4D4D4F"/>
                </a:solidFill>
                <a:latin typeface="Myriad Pro" panose="020B0503030403020204" pitchFamily="34" charset="0"/>
              </a:rPr>
              <a:t>usiness </a:t>
            </a:r>
            <a:r>
              <a:rPr lang="en-US" sz="2400" dirty="0">
                <a:solidFill>
                  <a:srgbClr val="4D4D4F"/>
                </a:solidFill>
                <a:latin typeface="Myriad Pro" panose="020B0503030403020204" pitchFamily="34" charset="0"/>
              </a:rPr>
              <a:t>E</a:t>
            </a:r>
            <a:r>
              <a:rPr lang="en-US" sz="2400" dirty="0" smtClean="0">
                <a:solidFill>
                  <a:srgbClr val="4D4D4F"/>
                </a:solidFill>
                <a:latin typeface="Myriad Pro" panose="020B0503030403020204" pitchFamily="34" charset="0"/>
              </a:rPr>
              <a:t>nterprise (DBE) program in accordance with the Regulations of the U.S. Department of Transportation (DOT), 49 CFR-Part 26 and Part 23. </a:t>
            </a:r>
          </a:p>
          <a:p>
            <a:endParaRPr lang="en-US" sz="2400" dirty="0">
              <a:solidFill>
                <a:srgbClr val="4D4D4F"/>
              </a:solidFill>
              <a:latin typeface="Myriad Pro" panose="020B0503030403020204" pitchFamily="34" charset="0"/>
            </a:endParaRPr>
          </a:p>
          <a:p>
            <a:r>
              <a:rPr lang="en-US" sz="2400" dirty="0" smtClean="0">
                <a:solidFill>
                  <a:srgbClr val="4D4D4F"/>
                </a:solidFill>
                <a:latin typeface="Myriad Pro" panose="020B0503030403020204" pitchFamily="34" charset="0"/>
              </a:rPr>
              <a:t>TAIT receives federal financial assistance from the Department of Transportation, and as a condition of receiving this assistance, TAIT has signed assurances that we will comply with the Federal Regulations and ensure that </a:t>
            </a:r>
            <a:r>
              <a:rPr lang="en-US" sz="2400" u="sng" dirty="0" smtClean="0">
                <a:solidFill>
                  <a:srgbClr val="4D4D4F"/>
                </a:solidFill>
                <a:latin typeface="Myriad Pro" panose="020B0503030403020204" pitchFamily="34" charset="0"/>
              </a:rPr>
              <a:t>DBE’s &amp; ACDBE’s </a:t>
            </a:r>
            <a:r>
              <a:rPr lang="en-US" sz="2400" dirty="0" smtClean="0">
                <a:solidFill>
                  <a:srgbClr val="4D4D4F"/>
                </a:solidFill>
                <a:latin typeface="Myriad Pro" panose="020B0503030403020204" pitchFamily="34" charset="0"/>
              </a:rPr>
              <a:t>have an equal opportunity to receive and participate in DOT-Assisted contracts. </a:t>
            </a:r>
            <a:endParaRPr lang="en-US" sz="2400" dirty="0">
              <a:solidFill>
                <a:srgbClr val="4D4D4F"/>
              </a:solidFill>
              <a:latin typeface="Myriad Pro" panose="020B0503030403020204" pitchFamily="34" charset="0"/>
            </a:endParaRPr>
          </a:p>
        </p:txBody>
      </p:sp>
      <p:sp>
        <p:nvSpPr>
          <p:cNvPr id="8" name="Rectangle 7"/>
          <p:cNvSpPr/>
          <p:nvPr/>
        </p:nvSpPr>
        <p:spPr>
          <a:xfrm>
            <a:off x="0" y="280477"/>
            <a:ext cx="12192000" cy="1553183"/>
          </a:xfrm>
          <a:prstGeom prst="rect">
            <a:avLst/>
          </a:prstGeom>
          <a:solidFill>
            <a:srgbClr val="E87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1"/>
            <a:endParaRPr lang="en-US" sz="1351">
              <a:solidFill>
                <a:srgbClr val="E87511"/>
              </a:solidFill>
              <a:latin typeface="Calibri" panose="020F0502020204030204"/>
            </a:endParaRPr>
          </a:p>
        </p:txBody>
      </p:sp>
      <p:sp>
        <p:nvSpPr>
          <p:cNvPr id="9" name="TextBox 8"/>
          <p:cNvSpPr txBox="1"/>
          <p:nvPr/>
        </p:nvSpPr>
        <p:spPr>
          <a:xfrm>
            <a:off x="524287" y="681229"/>
            <a:ext cx="6248400" cy="707886"/>
          </a:xfrm>
          <a:prstGeom prst="rect">
            <a:avLst/>
          </a:prstGeom>
          <a:noFill/>
        </p:spPr>
        <p:txBody>
          <a:bodyPr wrap="square" rtlCol="0">
            <a:spAutoFit/>
          </a:bodyPr>
          <a:lstStyle/>
          <a:p>
            <a:pPr defTabSz="342891"/>
            <a:r>
              <a:rPr lang="en-US" sz="4000" b="1" dirty="0" smtClean="0">
                <a:solidFill>
                  <a:prstClr val="white"/>
                </a:solidFill>
                <a:latin typeface="Myriad Pro" panose="020B0503030403020204" pitchFamily="34" charset="0"/>
                <a:cs typeface="Arial" panose="020B0604020202020204" pitchFamily="34" charset="0"/>
              </a:rPr>
              <a:t>DBE and ACDBE Program</a:t>
            </a:r>
            <a:endParaRPr lang="en-US" sz="2000" dirty="0">
              <a:solidFill>
                <a:prstClr val="white"/>
              </a:solidFill>
              <a:latin typeface="Myriad Pro" panose="020B0503030403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436" y="833181"/>
            <a:ext cx="1753602" cy="425379"/>
          </a:xfrm>
          <a:prstGeom prst="rect">
            <a:avLst/>
          </a:prstGeom>
        </p:spPr>
      </p:pic>
    </p:spTree>
    <p:extLst>
      <p:ext uri="{BB962C8B-B14F-4D97-AF65-F5344CB8AC3E}">
        <p14:creationId xmlns:p14="http://schemas.microsoft.com/office/powerpoint/2010/main" val="2054381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2426</Words>
  <Application>Microsoft Office PowerPoint</Application>
  <PresentationFormat>Widescreen</PresentationFormat>
  <Paragraphs>389</Paragraphs>
  <Slides>51</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Arial</vt:lpstr>
      <vt:lpstr>Bahnschrift</vt:lpstr>
      <vt:lpstr>Calibri</vt:lpstr>
      <vt:lpstr>Calibri Light</vt:lpstr>
      <vt:lpstr>Century Gothic</vt:lpstr>
      <vt:lpstr>Gill Sans MT</vt:lpstr>
      <vt:lpstr>Myriad Pro</vt:lpstr>
      <vt:lpstr>Verdana</vt:lpstr>
      <vt:lpstr>Office Theme</vt:lpstr>
      <vt:lpstr>think-cell Slide</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Disadvantaged Business Enterprise Supportive Services</vt:lpstr>
      <vt:lpstr>Disadvantaged Business Enterprise Supportive Services</vt:lpstr>
      <vt:lpstr>Disadvantaged Business Enterprise Supportive Services</vt:lpstr>
      <vt:lpstr>Disadvantaged Business Enterprise Supportive Services</vt:lpstr>
      <vt:lpstr>Disadvantaged Business Enterprise Supportive Services</vt:lpstr>
      <vt:lpstr>Checklist for Application</vt:lpstr>
      <vt:lpstr>PowerPoint Presentation</vt:lpstr>
      <vt:lpstr>Disadvantaged Business Enterprise Supportive Services</vt:lpstr>
      <vt:lpstr>Disadvantaged Business Enterprise Supportive Services</vt:lpstr>
      <vt:lpstr>Disadvantaged Business Enterprise Supportive Services</vt:lpstr>
      <vt:lpstr>Disadvantaged Business Enterprise Supportive Services</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Tulsa  Airports   Disadvantaged Business Enterprise (DBE) Outreach November 28, 2022 9:00AM</dc:title>
  <dc:creator>Profile</dc:creator>
  <cp:lastModifiedBy>Profile</cp:lastModifiedBy>
  <cp:revision>87</cp:revision>
  <cp:lastPrinted>2022-11-28T21:55:41Z</cp:lastPrinted>
  <dcterms:created xsi:type="dcterms:W3CDTF">2022-11-10T16:29:05Z</dcterms:created>
  <dcterms:modified xsi:type="dcterms:W3CDTF">2022-11-29T21:48:54Z</dcterms:modified>
</cp:coreProperties>
</file>