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68" r:id="rId2"/>
    <p:sldId id="259" r:id="rId3"/>
    <p:sldId id="269" r:id="rId4"/>
    <p:sldId id="260" r:id="rId5"/>
    <p:sldId id="270" r:id="rId6"/>
    <p:sldId id="261" r:id="rId7"/>
    <p:sldId id="262" r:id="rId8"/>
    <p:sldId id="263" r:id="rId9"/>
    <p:sldId id="264" r:id="rId10"/>
    <p:sldId id="271" r:id="rId11"/>
    <p:sldId id="265"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336C129-E9BB-3845-9EF9-5A4A4DBA05A3}">
          <p14:sldIdLst>
            <p14:sldId id="268"/>
            <p14:sldId id="259"/>
            <p14:sldId id="269"/>
            <p14:sldId id="260"/>
            <p14:sldId id="270"/>
            <p14:sldId id="261"/>
            <p14:sldId id="262"/>
            <p14:sldId id="263"/>
            <p14:sldId id="264"/>
            <p14:sldId id="271"/>
            <p14:sldId id="265"/>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25A"/>
    <a:srgbClr val="2D36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83" autoAdjust="0"/>
    <p:restoredTop sz="84420" autoAdjust="0"/>
  </p:normalViewPr>
  <p:slideViewPr>
    <p:cSldViewPr snapToGrid="0" snapToObjects="1">
      <p:cViewPr varScale="1">
        <p:scale>
          <a:sx n="115" d="100"/>
          <a:sy n="115" d="100"/>
        </p:scale>
        <p:origin x="18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560870"/>
            <a:ext cx="4038600" cy="2835727"/>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half" idx="10"/>
          </p:nvPr>
        </p:nvSpPr>
        <p:spPr>
          <a:xfrm>
            <a:off x="4648200" y="2560870"/>
            <a:ext cx="4038600" cy="2835727"/>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457200"/>
          </a:xfrm>
          <a:prstGeom prst="rect">
            <a:avLst/>
          </a:prstGeom>
        </p:spPr>
      </p:pic>
      <p:sp>
        <p:nvSpPr>
          <p:cNvPr id="7" name="Text Placeholder 4"/>
          <p:cNvSpPr>
            <a:spLocks noGrp="1"/>
          </p:cNvSpPr>
          <p:nvPr>
            <p:ph type="body" sz="quarter" idx="11"/>
          </p:nvPr>
        </p:nvSpPr>
        <p:spPr>
          <a:xfrm>
            <a:off x="321135" y="1729924"/>
            <a:ext cx="6667500" cy="517072"/>
          </a:xfrm>
          <a:prstGeom prst="rect">
            <a:avLst/>
          </a:prstGeom>
        </p:spPr>
        <p:txBody>
          <a:bodyPr vert="horz"/>
          <a:lstStyle>
            <a:lvl1pPr marL="0" indent="0">
              <a:buFontTx/>
              <a:buNone/>
              <a:defRPr b="1" i="0"/>
            </a:lvl1pPr>
          </a:lstStyle>
          <a:p>
            <a:pPr lvl="0"/>
            <a:r>
              <a:rPr lang="en-US" dirty="0" smtClean="0"/>
              <a:t>Click to edit Master text styles</a:t>
            </a:r>
          </a:p>
        </p:txBody>
      </p:sp>
      <p:cxnSp>
        <p:nvCxnSpPr>
          <p:cNvPr id="8" name="Straight Connector 7"/>
          <p:cNvCxnSpPr/>
          <p:nvPr userDrawn="1"/>
        </p:nvCxnSpPr>
        <p:spPr>
          <a:xfrm>
            <a:off x="439058" y="2383061"/>
            <a:ext cx="8260442" cy="0"/>
          </a:xfrm>
          <a:prstGeom prst="line">
            <a:avLst/>
          </a:prstGeom>
          <a:ln w="6350">
            <a:solidFill>
              <a:srgbClr val="4352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54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457200"/>
          </a:xfrm>
          <a:prstGeom prst="rect">
            <a:avLst/>
          </a:prstGeom>
        </p:spPr>
      </p:pic>
      <p:sp>
        <p:nvSpPr>
          <p:cNvPr id="11" name="Text Placeholder 4"/>
          <p:cNvSpPr>
            <a:spLocks noGrp="1"/>
          </p:cNvSpPr>
          <p:nvPr>
            <p:ph type="body" sz="quarter" idx="11"/>
          </p:nvPr>
        </p:nvSpPr>
        <p:spPr>
          <a:xfrm>
            <a:off x="321135" y="2564481"/>
            <a:ext cx="6667500" cy="517072"/>
          </a:xfrm>
          <a:prstGeom prst="rect">
            <a:avLst/>
          </a:prstGeom>
        </p:spPr>
        <p:txBody>
          <a:bodyPr vert="horz"/>
          <a:lstStyle>
            <a:lvl1pPr marL="0" indent="0">
              <a:buFontTx/>
              <a:buNone/>
              <a:defRPr sz="2000" b="0" i="0"/>
            </a:lvl1pPr>
          </a:lstStyle>
          <a:p>
            <a:pPr lvl="0"/>
            <a:r>
              <a:rPr lang="en-US" dirty="0" smtClean="0"/>
              <a:t>Click to edit Master text styles</a:t>
            </a:r>
          </a:p>
        </p:txBody>
      </p:sp>
      <p:sp>
        <p:nvSpPr>
          <p:cNvPr id="12" name="Text Placeholder 4"/>
          <p:cNvSpPr>
            <a:spLocks noGrp="1"/>
          </p:cNvSpPr>
          <p:nvPr>
            <p:ph type="body" sz="quarter" idx="12"/>
          </p:nvPr>
        </p:nvSpPr>
        <p:spPr>
          <a:xfrm>
            <a:off x="321135" y="1729924"/>
            <a:ext cx="6667500" cy="517072"/>
          </a:xfrm>
          <a:prstGeom prst="rect">
            <a:avLst/>
          </a:prstGeom>
        </p:spPr>
        <p:txBody>
          <a:bodyPr vert="horz"/>
          <a:lstStyle>
            <a:lvl1pPr marL="0" indent="0">
              <a:buFontTx/>
              <a:buNone/>
              <a:defRPr b="1" i="0"/>
            </a:lvl1pPr>
          </a:lstStyle>
          <a:p>
            <a:pPr lvl="0"/>
            <a:r>
              <a:rPr lang="en-US" dirty="0" smtClean="0"/>
              <a:t>Click to edit Master text styles</a:t>
            </a:r>
          </a:p>
        </p:txBody>
      </p:sp>
      <p:cxnSp>
        <p:nvCxnSpPr>
          <p:cNvPr id="13" name="Straight Connector 12"/>
          <p:cNvCxnSpPr/>
          <p:nvPr userDrawn="1"/>
        </p:nvCxnSpPr>
        <p:spPr>
          <a:xfrm>
            <a:off x="439058" y="2383061"/>
            <a:ext cx="8260442" cy="0"/>
          </a:xfrm>
          <a:prstGeom prst="line">
            <a:avLst/>
          </a:prstGeom>
          <a:ln w="6350">
            <a:solidFill>
              <a:srgbClr val="4352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94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457200"/>
          </a:xfrm>
          <a:prstGeom prst="rect">
            <a:avLst/>
          </a:prstGeom>
        </p:spPr>
      </p:pic>
      <p:sp>
        <p:nvSpPr>
          <p:cNvPr id="7" name="Text Placeholder 4"/>
          <p:cNvSpPr>
            <a:spLocks noGrp="1"/>
          </p:cNvSpPr>
          <p:nvPr>
            <p:ph type="body" sz="quarter" idx="10"/>
          </p:nvPr>
        </p:nvSpPr>
        <p:spPr>
          <a:xfrm>
            <a:off x="331789" y="754294"/>
            <a:ext cx="3514498" cy="305710"/>
          </a:xfrm>
          <a:prstGeom prst="rect">
            <a:avLst/>
          </a:prstGeom>
        </p:spPr>
        <p:txBody>
          <a:bodyPr vert="horz"/>
          <a:lstStyle>
            <a:lvl1pPr marL="0" indent="0">
              <a:buFontTx/>
              <a:buNone/>
              <a:defRPr sz="1800" b="1" i="0"/>
            </a:lvl1pPr>
          </a:lstStyle>
          <a:p>
            <a:pPr lvl="0"/>
            <a:r>
              <a:rPr lang="en-US" dirty="0" smtClean="0"/>
              <a:t>Click to edit Master text styles</a:t>
            </a:r>
          </a:p>
        </p:txBody>
      </p:sp>
      <p:sp>
        <p:nvSpPr>
          <p:cNvPr id="12" name="Text Placeholder 4"/>
          <p:cNvSpPr>
            <a:spLocks noGrp="1"/>
          </p:cNvSpPr>
          <p:nvPr>
            <p:ph type="body" sz="quarter" idx="11"/>
          </p:nvPr>
        </p:nvSpPr>
        <p:spPr>
          <a:xfrm>
            <a:off x="331789" y="1085854"/>
            <a:ext cx="3514498" cy="4311645"/>
          </a:xfrm>
          <a:prstGeom prst="rect">
            <a:avLst/>
          </a:prstGeom>
        </p:spPr>
        <p:txBody>
          <a:bodyPr vert="horz"/>
          <a:lstStyle>
            <a:lvl1pPr marL="285750" marR="0" indent="-285750" algn="l" defTabSz="457200" rtl="0" eaLnBrk="1" fontAlgn="auto" latinLnBrk="0" hangingPunct="1">
              <a:lnSpc>
                <a:spcPct val="100000"/>
              </a:lnSpc>
              <a:spcBef>
                <a:spcPts val="0"/>
              </a:spcBef>
              <a:spcAft>
                <a:spcPts val="600"/>
              </a:spcAft>
              <a:buClrTx/>
              <a:buSzTx/>
              <a:buFont typeface="Arial"/>
              <a:buChar char="•"/>
              <a:tabLst/>
              <a:defRPr sz="1400" b="0" i="0"/>
            </a:lvl1pPr>
          </a:lstStyle>
          <a:p>
            <a:pPr lvl="0"/>
            <a:r>
              <a:rPr lang="en-US" dirty="0" smtClean="0"/>
              <a:t>Click to edit Master text styles</a:t>
            </a:r>
          </a:p>
          <a:p>
            <a:pPr lvl="0"/>
            <a:r>
              <a:rPr lang="en-US" dirty="0" smtClean="0"/>
              <a:t>Click to edit Master text styles</a:t>
            </a:r>
          </a:p>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r>
              <a:rPr lang="en-US" dirty="0" smtClean="0"/>
              <a:t>Click to edit Master text styles</a:t>
            </a:r>
          </a:p>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r>
              <a:rPr lang="en-US" dirty="0" smtClean="0"/>
              <a:t>Click to edit Master text styles</a:t>
            </a:r>
          </a:p>
          <a:p>
            <a:pPr lvl="0"/>
            <a:endParaRPr lang="en-US" dirty="0" smtClean="0"/>
          </a:p>
        </p:txBody>
      </p:sp>
      <p:sp>
        <p:nvSpPr>
          <p:cNvPr id="16" name="Picture Placeholder 2"/>
          <p:cNvSpPr>
            <a:spLocks noGrp="1"/>
          </p:cNvSpPr>
          <p:nvPr>
            <p:ph type="pic" idx="12"/>
          </p:nvPr>
        </p:nvSpPr>
        <p:spPr>
          <a:xfrm>
            <a:off x="3882570" y="854075"/>
            <a:ext cx="4816930" cy="45434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3142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9058" y="1034143"/>
            <a:ext cx="8260442" cy="369343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457200"/>
          </a:xfrm>
          <a:prstGeom prst="rect">
            <a:avLst/>
          </a:prstGeom>
        </p:spPr>
      </p:pic>
      <p:sp>
        <p:nvSpPr>
          <p:cNvPr id="7" name="Text Placeholder 4"/>
          <p:cNvSpPr>
            <a:spLocks noGrp="1"/>
          </p:cNvSpPr>
          <p:nvPr>
            <p:ph type="body" sz="quarter" idx="10"/>
          </p:nvPr>
        </p:nvSpPr>
        <p:spPr>
          <a:xfrm>
            <a:off x="340864" y="4718507"/>
            <a:ext cx="5486400" cy="305710"/>
          </a:xfrm>
          <a:prstGeom prst="rect">
            <a:avLst/>
          </a:prstGeom>
        </p:spPr>
        <p:txBody>
          <a:bodyPr vert="horz"/>
          <a:lstStyle>
            <a:lvl1pPr marL="0" indent="0">
              <a:buFontTx/>
              <a:buNone/>
              <a:defRPr sz="1800" b="1" i="0"/>
            </a:lvl1pPr>
          </a:lstStyle>
          <a:p>
            <a:pPr lvl="0"/>
            <a:r>
              <a:rPr lang="en-US" dirty="0" smtClean="0"/>
              <a:t>Click to edit Master text styles</a:t>
            </a:r>
          </a:p>
        </p:txBody>
      </p:sp>
      <p:sp>
        <p:nvSpPr>
          <p:cNvPr id="11" name="Text Placeholder 4"/>
          <p:cNvSpPr>
            <a:spLocks noGrp="1"/>
          </p:cNvSpPr>
          <p:nvPr>
            <p:ph type="body" sz="quarter" idx="11"/>
          </p:nvPr>
        </p:nvSpPr>
        <p:spPr>
          <a:xfrm>
            <a:off x="340864" y="5013784"/>
            <a:ext cx="5486400" cy="320225"/>
          </a:xfrm>
          <a:prstGeom prst="rect">
            <a:avLst/>
          </a:prstGeom>
        </p:spPr>
        <p:txBody>
          <a:bodyPr vert="horz"/>
          <a:lstStyle>
            <a:lvl1pPr marL="0" indent="0">
              <a:buFontTx/>
              <a:buNone/>
              <a:defRPr sz="1200" b="0" i="0"/>
            </a:lvl1pPr>
          </a:lstStyle>
          <a:p>
            <a:pPr lvl="0"/>
            <a:r>
              <a:rPr lang="en-US" dirty="0" smtClean="0"/>
              <a:t>Click to edit Master text styles</a:t>
            </a:r>
          </a:p>
        </p:txBody>
      </p:sp>
    </p:spTree>
    <p:extLst>
      <p:ext uri="{BB962C8B-B14F-4D97-AF65-F5344CB8AC3E}">
        <p14:creationId xmlns:p14="http://schemas.microsoft.com/office/powerpoint/2010/main" val="41493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ary">
    <p:spTree>
      <p:nvGrpSpPr>
        <p:cNvPr id="1" name=""/>
        <p:cNvGrpSpPr/>
        <p:nvPr/>
      </p:nvGrpSpPr>
      <p:grpSpPr>
        <a:xfrm>
          <a:off x="0" y="0"/>
          <a:ext cx="0" cy="0"/>
          <a:chOff x="0" y="0"/>
          <a:chExt cx="0" cy="0"/>
        </a:xfrm>
      </p:grpSpPr>
      <p:pic>
        <p:nvPicPr>
          <p:cNvPr id="6" name="Picture 5" descr="TIA-0006 PPT Primary Header ar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091" y="0"/>
            <a:ext cx="10942266" cy="5376855"/>
          </a:xfrm>
          <a:prstGeom prst="rect">
            <a:avLst/>
          </a:prstGeom>
        </p:spPr>
      </p:pic>
      <p:sp>
        <p:nvSpPr>
          <p:cNvPr id="5" name="Text Placeholder 4"/>
          <p:cNvSpPr>
            <a:spLocks noGrp="1"/>
          </p:cNvSpPr>
          <p:nvPr>
            <p:ph type="body" sz="quarter" idx="10"/>
          </p:nvPr>
        </p:nvSpPr>
        <p:spPr>
          <a:xfrm>
            <a:off x="348348" y="3317422"/>
            <a:ext cx="6667500" cy="517072"/>
          </a:xfrm>
          <a:prstGeom prst="rect">
            <a:avLst/>
          </a:prstGeom>
        </p:spPr>
        <p:txBody>
          <a:bodyPr vert="horz"/>
          <a:lstStyle>
            <a:lvl1pPr marL="0" indent="0">
              <a:buFontTx/>
              <a:buNone/>
              <a:defRPr b="1" i="0"/>
            </a:lvl1pPr>
          </a:lstStyle>
          <a:p>
            <a:pPr lvl="0"/>
            <a:r>
              <a:rPr lang="en-US" dirty="0" smtClean="0"/>
              <a:t>Click to edit Master text styles</a:t>
            </a:r>
          </a:p>
        </p:txBody>
      </p:sp>
      <p:sp>
        <p:nvSpPr>
          <p:cNvPr id="7" name="Text Placeholder 4"/>
          <p:cNvSpPr>
            <a:spLocks noGrp="1"/>
          </p:cNvSpPr>
          <p:nvPr>
            <p:ph type="body" sz="quarter" idx="11"/>
          </p:nvPr>
        </p:nvSpPr>
        <p:spPr>
          <a:xfrm>
            <a:off x="348348" y="3834494"/>
            <a:ext cx="6667500" cy="517072"/>
          </a:xfrm>
          <a:prstGeom prst="rect">
            <a:avLst/>
          </a:prstGeom>
        </p:spPr>
        <p:txBody>
          <a:bodyPr vert="horz"/>
          <a:lstStyle>
            <a:lvl1pPr marL="0" indent="0">
              <a:buFontTx/>
              <a:buNone/>
              <a:defRPr sz="2000" b="0" i="0"/>
            </a:lvl1pPr>
          </a:lstStyle>
          <a:p>
            <a:pPr lvl="0"/>
            <a:r>
              <a:rPr lang="en-US" dirty="0" smtClean="0"/>
              <a:t>Click to edit Master text styles</a:t>
            </a:r>
          </a:p>
        </p:txBody>
      </p:sp>
    </p:spTree>
    <p:extLst>
      <p:ext uri="{BB962C8B-B14F-4D97-AF65-F5344CB8AC3E}">
        <p14:creationId xmlns:p14="http://schemas.microsoft.com/office/powerpoint/2010/main" val="1947005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600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TIA Logo_RGB.pn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7216214" y="5713185"/>
            <a:ext cx="1470586" cy="789127"/>
          </a:xfrm>
          <a:prstGeom prst="rect">
            <a:avLst/>
          </a:prstGeom>
        </p:spPr>
      </p:pic>
    </p:spTree>
    <p:extLst>
      <p:ext uri="{BB962C8B-B14F-4D97-AF65-F5344CB8AC3E}">
        <p14:creationId xmlns:p14="http://schemas.microsoft.com/office/powerpoint/2010/main" val="2408757853"/>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8" r:id="rId3"/>
    <p:sldLayoutId id="2147483659" r:id="rId4"/>
    <p:sldLayoutId id="2147483660" r:id="rId5"/>
  </p:sldLayoutIdLst>
  <p:txStyles>
    <p:titleStyle>
      <a:lvl1pPr algn="ctr" defTabSz="457200" rtl="0" eaLnBrk="1" latinLnBrk="0" hangingPunct="1">
        <a:spcBef>
          <a:spcPct val="0"/>
        </a:spcBef>
        <a:buNone/>
        <a:defRPr sz="4400" kern="1200">
          <a:solidFill>
            <a:srgbClr val="43525A"/>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43525A"/>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43525A"/>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43525A"/>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43525A"/>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43525A"/>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DhLjZ0LTOAhXJeCYKHf4CBdcQjRwIBw&amp;url=http://www.usatoday.com/story/todayinthesky/2014/09/02/allegiant-boarding-pass-fee/14955585/&amp;bvm=bv.129389765,d.eWE&amp;psig=AFQjCNFzXbdfYRoAXb2PE2ZPrQzu4Ij5Lg&amp;ust=1470841686912717"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JnLyE0bTOAhWBbSYKHbj1Co4QjRwIBw&amp;url=http://www.thenationalherald.com/128414/&amp;bvm=bv.129389765,d.eWE&amp;psig=AFQjCNHQGf7PvdQHOdS-FMcxWlLWJcWqVA&amp;ust=1470842388268794"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8347" y="3317422"/>
            <a:ext cx="7211781" cy="517072"/>
          </a:xfrm>
        </p:spPr>
        <p:txBody>
          <a:bodyPr/>
          <a:lstStyle/>
          <a:p>
            <a:pPr marL="2290763" indent="-2290763" algn="r"/>
            <a:r>
              <a:rPr lang="en-US" dirty="0" smtClean="0"/>
              <a:t>A Trip To Tulsa International Airport</a:t>
            </a:r>
          </a:p>
          <a:p>
            <a:pPr marL="1598613" indent="119063" algn="r">
              <a:buFont typeface="Arial" pitchFamily="34" charset="0"/>
              <a:buChar char="•"/>
            </a:pPr>
            <a:r>
              <a:rPr lang="en-US" sz="2400" dirty="0" smtClean="0"/>
              <a:t>	</a:t>
            </a:r>
            <a:r>
              <a:rPr lang="en-US" sz="2400" smtClean="0"/>
              <a:t>A Social </a:t>
            </a:r>
            <a:r>
              <a:rPr lang="en-US" sz="2400" dirty="0" smtClean="0"/>
              <a:t>Story</a:t>
            </a:r>
            <a:endParaRPr lang="en-US" sz="2400" dirty="0"/>
          </a:p>
        </p:txBody>
      </p:sp>
      <p:pic>
        <p:nvPicPr>
          <p:cNvPr id="4" name="Picture 3" descr="TARC-logo-transparent-good.png"/>
          <p:cNvPicPr>
            <a:picLocks noChangeAspect="1"/>
          </p:cNvPicPr>
          <p:nvPr/>
        </p:nvPicPr>
        <p:blipFill>
          <a:blip r:embed="rId2" cstate="print"/>
          <a:stretch>
            <a:fillRect/>
          </a:stretch>
        </p:blipFill>
        <p:spPr>
          <a:xfrm>
            <a:off x="404007" y="5936240"/>
            <a:ext cx="2027122" cy="5440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Boarding the Airplane</a:t>
            </a:r>
            <a:endParaRPr lang="en-US" dirty="0"/>
          </a:p>
        </p:txBody>
      </p:sp>
      <p:sp>
        <p:nvSpPr>
          <p:cNvPr id="6" name="Text Placeholder 5"/>
          <p:cNvSpPr>
            <a:spLocks noGrp="1"/>
          </p:cNvSpPr>
          <p:nvPr>
            <p:ph type="body" sz="quarter" idx="11"/>
          </p:nvPr>
        </p:nvSpPr>
        <p:spPr/>
        <p:txBody>
          <a:bodyPr anchor="ctr"/>
          <a:lstStyle/>
          <a:p>
            <a:pPr marL="0" indent="0">
              <a:buNone/>
            </a:pPr>
            <a:r>
              <a:rPr lang="en-US" dirty="0" smtClean="0"/>
              <a:t>When it is time to get on the plane we will wait in line again this time in front of a big window where we can see outside.</a:t>
            </a:r>
          </a:p>
          <a:p>
            <a:pPr marL="0" indent="0">
              <a:buNone/>
            </a:pPr>
            <a:endParaRPr lang="en-US" dirty="0" smtClean="0"/>
          </a:p>
          <a:p>
            <a:pPr marL="0" indent="0">
              <a:buNone/>
            </a:pPr>
            <a:endParaRPr lang="en-US" dirty="0" smtClean="0"/>
          </a:p>
          <a:p>
            <a:pPr marL="0" indent="0">
              <a:buNone/>
            </a:pPr>
            <a:r>
              <a:rPr lang="en-US" dirty="0" smtClean="0"/>
              <a:t>When it is our turn we will give our boarding pass to the person at the door.</a:t>
            </a:r>
          </a:p>
          <a:p>
            <a:pPr marL="0" indent="0">
              <a:buNone/>
            </a:pPr>
            <a:endParaRPr lang="en-US" dirty="0" smtClean="0"/>
          </a:p>
          <a:p>
            <a:pPr marL="0" indent="0">
              <a:buNone/>
            </a:pPr>
            <a:endParaRPr lang="en-US" dirty="0" smtClean="0"/>
          </a:p>
          <a:p>
            <a:pPr marL="0" indent="0">
              <a:buNone/>
            </a:pPr>
            <a:r>
              <a:rPr lang="en-US" dirty="0" smtClean="0"/>
              <a:t>Then we will walk down the big long hallway called a jet bridge to the airplane. We might have to wait our turn in line to get on the airplane.</a:t>
            </a:r>
          </a:p>
          <a:p>
            <a:endParaRPr lang="en-US" dirty="0"/>
          </a:p>
        </p:txBody>
      </p:sp>
      <p:pic>
        <p:nvPicPr>
          <p:cNvPr id="7" name="Picture 6" descr="TARC-logo-transparent-good.png"/>
          <p:cNvPicPr>
            <a:picLocks noChangeAspect="1"/>
          </p:cNvPicPr>
          <p:nvPr/>
        </p:nvPicPr>
        <p:blipFill>
          <a:blip r:embed="rId2" cstate="print"/>
          <a:stretch>
            <a:fillRect/>
          </a:stretch>
        </p:blipFill>
        <p:spPr>
          <a:xfrm>
            <a:off x="404007" y="5936240"/>
            <a:ext cx="2027122" cy="544076"/>
          </a:xfrm>
          <a:prstGeom prst="rect">
            <a:avLst/>
          </a:prstGeom>
        </p:spPr>
      </p:pic>
      <p:pic>
        <p:nvPicPr>
          <p:cNvPr id="10" name="Picture Placeholder 9" descr="14012204_835303363272969_1017991802_n.jpg"/>
          <p:cNvPicPr>
            <a:picLocks noGrp="1" noChangeAspect="1"/>
          </p:cNvPicPr>
          <p:nvPr>
            <p:ph type="pic" idx="12"/>
          </p:nvPr>
        </p:nvPicPr>
        <p:blipFill>
          <a:blip r:embed="rId3" cstate="print"/>
          <a:srcRect t="11000" b="16000"/>
          <a:stretch>
            <a:fillRect/>
          </a:stretch>
        </p:blipFill>
        <p:spPr>
          <a:xfrm>
            <a:off x="4375490" y="535782"/>
            <a:ext cx="3804104" cy="512585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t>Boarding the Airplane</a:t>
            </a:r>
            <a:endParaRPr lang="en-US" dirty="0"/>
          </a:p>
        </p:txBody>
      </p:sp>
      <p:sp>
        <p:nvSpPr>
          <p:cNvPr id="9" name="Text Placeholder 8"/>
          <p:cNvSpPr>
            <a:spLocks noGrp="1"/>
          </p:cNvSpPr>
          <p:nvPr>
            <p:ph type="body" sz="quarter" idx="11"/>
          </p:nvPr>
        </p:nvSpPr>
        <p:spPr/>
        <p:txBody>
          <a:bodyPr anchor="ctr"/>
          <a:lstStyle/>
          <a:p>
            <a:pPr marL="0" indent="0">
              <a:buNone/>
            </a:pPr>
            <a:r>
              <a:rPr lang="en-US" sz="1200" dirty="0" smtClean="0"/>
              <a:t>When we get on the airplane we will find our seat numbers, put our bigger bags in the overhead bins and our smaller bags under the seat in front of us.</a:t>
            </a:r>
          </a:p>
          <a:p>
            <a:pPr marL="0" indent="0">
              <a:buNone/>
            </a:pPr>
            <a:endParaRPr lang="en-US" sz="1200" dirty="0" smtClean="0"/>
          </a:p>
          <a:p>
            <a:pPr marL="0" indent="0">
              <a:buNone/>
            </a:pPr>
            <a:endParaRPr lang="en-US" sz="1200" dirty="0" smtClean="0"/>
          </a:p>
          <a:p>
            <a:pPr marL="0" indent="0">
              <a:buNone/>
            </a:pPr>
            <a:r>
              <a:rPr lang="en-US" sz="1200" dirty="0" smtClean="0"/>
              <a:t>We will sit in our seat and fasten our seat belts. While we are sitting we can play with toys or read books.</a:t>
            </a:r>
          </a:p>
          <a:p>
            <a:endParaRPr lang="en-US" dirty="0"/>
          </a:p>
        </p:txBody>
      </p:sp>
      <p:pic>
        <p:nvPicPr>
          <p:cNvPr id="10" name="Picture Placeholder 9" descr="P1020692.JPG"/>
          <p:cNvPicPr>
            <a:picLocks noGrp="1" noChangeAspect="1"/>
          </p:cNvPicPr>
          <p:nvPr>
            <p:ph type="pic" idx="12"/>
          </p:nvPr>
        </p:nvPicPr>
        <p:blipFill>
          <a:blip r:embed="rId2" cstate="print"/>
          <a:srcRect l="14663" r="14663"/>
          <a:stretch>
            <a:fillRect/>
          </a:stretch>
        </p:blipFill>
        <p:spPr/>
      </p:pic>
      <p:pic>
        <p:nvPicPr>
          <p:cNvPr id="5" name="Picture 4" descr="TARC-logo-transparent-good.png"/>
          <p:cNvPicPr>
            <a:picLocks noChangeAspect="1"/>
          </p:cNvPicPr>
          <p:nvPr/>
        </p:nvPicPr>
        <p:blipFill>
          <a:blip r:embed="rId3" cstate="print"/>
          <a:stretch>
            <a:fillRect/>
          </a:stretch>
        </p:blipFill>
        <p:spPr>
          <a:xfrm>
            <a:off x="404007" y="5936240"/>
            <a:ext cx="2027122" cy="54407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Success!</a:t>
            </a:r>
            <a:endParaRPr lang="en-US" dirty="0"/>
          </a:p>
        </p:txBody>
      </p:sp>
      <p:sp>
        <p:nvSpPr>
          <p:cNvPr id="3" name="Text Placeholder 2"/>
          <p:cNvSpPr>
            <a:spLocks noGrp="1"/>
          </p:cNvSpPr>
          <p:nvPr>
            <p:ph type="body" sz="quarter" idx="11"/>
          </p:nvPr>
        </p:nvSpPr>
        <p:spPr/>
        <p:txBody>
          <a:bodyPr anchor="ctr"/>
          <a:lstStyle/>
          <a:p>
            <a:pPr marL="0" indent="0">
              <a:buNone/>
            </a:pPr>
            <a:r>
              <a:rPr lang="en-US" sz="1200" dirty="0" smtClean="0"/>
              <a:t>While we are on the airplane the flight crew will tell us things about the plane.</a:t>
            </a:r>
          </a:p>
          <a:p>
            <a:pPr marL="0" indent="0">
              <a:buNone/>
            </a:pPr>
            <a:endParaRPr lang="en-US" sz="1200" dirty="0" smtClean="0"/>
          </a:p>
          <a:p>
            <a:pPr marL="0" indent="0">
              <a:buNone/>
            </a:pPr>
            <a:endParaRPr lang="en-US" sz="1200" dirty="0" smtClean="0"/>
          </a:p>
          <a:p>
            <a:pPr marL="0" indent="0">
              <a:buNone/>
            </a:pPr>
            <a:r>
              <a:rPr lang="en-US" sz="1200" dirty="0" smtClean="0"/>
              <a:t>After sitting on the airplane for a little while we will take off our seat belts, get our bags and wait our turn to get off of the airplane.</a:t>
            </a:r>
          </a:p>
          <a:p>
            <a:pPr marL="0" indent="0">
              <a:buNone/>
            </a:pPr>
            <a:endParaRPr lang="en-US" sz="1200" dirty="0" smtClean="0"/>
          </a:p>
          <a:p>
            <a:pPr marL="0" indent="0">
              <a:buNone/>
            </a:pPr>
            <a:endParaRPr lang="en-US" sz="1200" dirty="0" smtClean="0"/>
          </a:p>
          <a:p>
            <a:pPr marL="0" indent="0">
              <a:buNone/>
            </a:pPr>
            <a:r>
              <a:rPr lang="en-US" sz="1200" dirty="0" smtClean="0"/>
              <a:t>We did it! Now we know how to board an airplane! </a:t>
            </a:r>
          </a:p>
          <a:p>
            <a:pPr marL="0" indent="0">
              <a:buNone/>
            </a:pPr>
            <a:endParaRPr lang="en-US" sz="1200" dirty="0" smtClean="0"/>
          </a:p>
          <a:p>
            <a:pPr marL="0" indent="0" algn="ctr">
              <a:buNone/>
            </a:pPr>
            <a:r>
              <a:rPr lang="en-US" sz="1600" dirty="0" smtClean="0"/>
              <a:t>Good job everyone!</a:t>
            </a:r>
          </a:p>
        </p:txBody>
      </p:sp>
      <p:pic>
        <p:nvPicPr>
          <p:cNvPr id="10" name="Picture Placeholder 9" descr="470_2632507.jpg"/>
          <p:cNvPicPr>
            <a:picLocks noGrp="1" noChangeAspect="1"/>
          </p:cNvPicPr>
          <p:nvPr>
            <p:ph type="pic" idx="12"/>
          </p:nvPr>
        </p:nvPicPr>
        <p:blipFill>
          <a:blip r:embed="rId2" cstate="print"/>
          <a:srcRect l="14663" r="14663"/>
          <a:stretch>
            <a:fillRect/>
          </a:stretch>
        </p:blipFill>
        <p:spPr/>
      </p:pic>
      <p:pic>
        <p:nvPicPr>
          <p:cNvPr id="5" name="Picture 4" descr="TARC-logo-transparent-good.png"/>
          <p:cNvPicPr>
            <a:picLocks noChangeAspect="1"/>
          </p:cNvPicPr>
          <p:nvPr/>
        </p:nvPicPr>
        <p:blipFill>
          <a:blip r:embed="rId3" cstate="print"/>
          <a:stretch>
            <a:fillRect/>
          </a:stretch>
        </p:blipFill>
        <p:spPr>
          <a:xfrm>
            <a:off x="404007" y="5936240"/>
            <a:ext cx="2027122" cy="5440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1793" y="4707849"/>
            <a:ext cx="8221825" cy="830997"/>
          </a:xfrm>
          <a:prstGeom prst="rect">
            <a:avLst/>
          </a:prstGeom>
          <a:noFill/>
        </p:spPr>
        <p:txBody>
          <a:bodyPr wrap="square" rtlCol="0">
            <a:spAutoFit/>
          </a:bodyPr>
          <a:lstStyle/>
          <a:p>
            <a:pPr algn="ctr"/>
            <a:r>
              <a:rPr lang="en-US" sz="1200" dirty="0" smtClean="0">
                <a:solidFill>
                  <a:srgbClr val="43525A"/>
                </a:solidFill>
                <a:latin typeface="Arial"/>
                <a:cs typeface="Arial"/>
              </a:rPr>
              <a:t>We will start out by driving to Tulsa International Airport and parking our car. Then we will go inside</a:t>
            </a:r>
          </a:p>
          <a:p>
            <a:pPr algn="ctr"/>
            <a:r>
              <a:rPr lang="en-US" sz="1200" dirty="0" smtClean="0">
                <a:solidFill>
                  <a:srgbClr val="43525A"/>
                </a:solidFill>
                <a:latin typeface="Arial"/>
                <a:cs typeface="Arial"/>
              </a:rPr>
              <a:t>and go to the counter to check-in and get our boarding pass.</a:t>
            </a:r>
          </a:p>
          <a:p>
            <a:pPr algn="ctr"/>
            <a:endParaRPr lang="en-US" sz="1200" dirty="0" smtClean="0">
              <a:solidFill>
                <a:srgbClr val="43525A"/>
              </a:solidFill>
              <a:latin typeface="Arial"/>
              <a:cs typeface="Arial"/>
            </a:endParaRPr>
          </a:p>
          <a:p>
            <a:pPr algn="ctr"/>
            <a:r>
              <a:rPr lang="en-US" sz="1200" dirty="0" smtClean="0">
                <a:solidFill>
                  <a:srgbClr val="43525A"/>
                </a:solidFill>
                <a:latin typeface="Arial"/>
                <a:cs typeface="Arial"/>
              </a:rPr>
              <a:t>It is very important to stay very close to my family while at the airport.</a:t>
            </a:r>
            <a:endParaRPr lang="en-US" dirty="0"/>
          </a:p>
        </p:txBody>
      </p:sp>
      <p:pic>
        <p:nvPicPr>
          <p:cNvPr id="4" name="Picture 3" descr="TARC-logo-transparent-good.png"/>
          <p:cNvPicPr>
            <a:picLocks noChangeAspect="1"/>
          </p:cNvPicPr>
          <p:nvPr/>
        </p:nvPicPr>
        <p:blipFill>
          <a:blip r:embed="rId2" cstate="print"/>
          <a:stretch>
            <a:fillRect/>
          </a:stretch>
        </p:blipFill>
        <p:spPr>
          <a:xfrm>
            <a:off x="404007" y="5936240"/>
            <a:ext cx="2027122" cy="544076"/>
          </a:xfrm>
          <a:prstGeom prst="rect">
            <a:avLst/>
          </a:prstGeom>
        </p:spPr>
      </p:pic>
      <p:pic>
        <p:nvPicPr>
          <p:cNvPr id="11271" name="Picture 7" descr="http://www.gannett-cdn.com/-mm-/a3ab89ae4ca363dd5d2204856030a069a124ad45/c=0-150-3000-1842&amp;r=x329&amp;c=580x326/local/-/media/USATODAY/todayinthesky/2014/09/02/1409663206000-XXX-Allegiant-Air-6.JPG">
            <a:hlinkClick r:id="rId3"/>
          </p:cNvPr>
          <p:cNvPicPr>
            <a:picLocks noGrp="1" noChangeAspect="1" noChangeArrowheads="1"/>
          </p:cNvPicPr>
          <p:nvPr>
            <p:ph type="pic" idx="1"/>
          </p:nvPr>
        </p:nvPicPr>
        <p:blipFill>
          <a:blip r:embed="rId4" cstate="print"/>
          <a:srcRect t="10228" b="10228"/>
          <a:stretch>
            <a:fillRect/>
          </a:stretch>
        </p:blipFill>
        <p:spPr bwMode="auto">
          <a:xfrm>
            <a:off x="1174750" y="1179513"/>
            <a:ext cx="6931025" cy="3098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Security Checkpoint</a:t>
            </a:r>
            <a:endParaRPr lang="en-US" dirty="0"/>
          </a:p>
        </p:txBody>
      </p:sp>
      <p:sp>
        <p:nvSpPr>
          <p:cNvPr id="6" name="Text Placeholder 5"/>
          <p:cNvSpPr>
            <a:spLocks noGrp="1"/>
          </p:cNvSpPr>
          <p:nvPr>
            <p:ph type="body" sz="quarter" idx="11"/>
          </p:nvPr>
        </p:nvSpPr>
        <p:spPr/>
        <p:txBody>
          <a:bodyPr anchor="ctr"/>
          <a:lstStyle/>
          <a:p>
            <a:pPr marL="0" indent="0">
              <a:buNone/>
            </a:pPr>
            <a:r>
              <a:rPr lang="en-US" sz="1200" dirty="0" smtClean="0"/>
              <a:t>After getting our boarding passes we will walk to the security checkpoint where we might have to wait in another line to go through the security checkpoint.</a:t>
            </a:r>
          </a:p>
          <a:p>
            <a:pPr marL="0" indent="0">
              <a:buNone/>
            </a:pPr>
            <a:r>
              <a:rPr lang="en-US" sz="1200" dirty="0" smtClean="0"/>
              <a:t> </a:t>
            </a:r>
          </a:p>
          <a:p>
            <a:pPr marL="0" indent="0">
              <a:buNone/>
            </a:pPr>
            <a:endParaRPr lang="en-US" sz="1200" dirty="0" smtClean="0"/>
          </a:p>
          <a:p>
            <a:pPr marL="0" indent="0">
              <a:buNone/>
            </a:pPr>
            <a:r>
              <a:rPr lang="en-US" sz="1200" dirty="0" smtClean="0"/>
              <a:t>The Security Checkpoint has many nice TSA Officers who check to make sure that no one who gets on a plane has anything that could be unsafe for air travel.</a:t>
            </a:r>
          </a:p>
          <a:p>
            <a:pPr>
              <a:buNone/>
            </a:pPr>
            <a:endParaRPr lang="en-US" sz="1200" dirty="0" smtClean="0"/>
          </a:p>
          <a:p>
            <a:pPr>
              <a:buNone/>
            </a:pPr>
            <a:endParaRPr lang="en-US" sz="1200" dirty="0" smtClean="0"/>
          </a:p>
          <a:p>
            <a:pPr marL="0" indent="0">
              <a:buNone/>
            </a:pPr>
            <a:r>
              <a:rPr lang="en-US" sz="1200" dirty="0" smtClean="0"/>
              <a:t>First, we give our boarding passes and I.D., if we are old enough to have one, to a TSA Officer.</a:t>
            </a:r>
            <a:endParaRPr lang="en-US" sz="1200" dirty="0"/>
          </a:p>
        </p:txBody>
      </p:sp>
      <p:pic>
        <p:nvPicPr>
          <p:cNvPr id="7" name="Picture 6" descr="TARC-logo-transparent-good.png"/>
          <p:cNvPicPr>
            <a:picLocks noChangeAspect="1"/>
          </p:cNvPicPr>
          <p:nvPr/>
        </p:nvPicPr>
        <p:blipFill>
          <a:blip r:embed="rId2" cstate="print"/>
          <a:stretch>
            <a:fillRect/>
          </a:stretch>
        </p:blipFill>
        <p:spPr>
          <a:xfrm>
            <a:off x="404007" y="5936240"/>
            <a:ext cx="2027122" cy="544076"/>
          </a:xfrm>
          <a:prstGeom prst="rect">
            <a:avLst/>
          </a:prstGeom>
        </p:spPr>
      </p:pic>
      <p:pic>
        <p:nvPicPr>
          <p:cNvPr id="3" name="Picture Placeholder 2"/>
          <p:cNvPicPr>
            <a:picLocks noGrp="1" noChangeAspect="1"/>
          </p:cNvPicPr>
          <p:nvPr>
            <p:ph type="pic" idx="12"/>
          </p:nvPr>
        </p:nvPicPr>
        <p:blipFill>
          <a:blip r:embed="rId3" cstate="email">
            <a:extLst>
              <a:ext uri="{28A0092B-C50C-407E-A947-70E740481C1C}">
                <a14:useLocalDpi xmlns:a14="http://schemas.microsoft.com/office/drawing/2010/main" val="0"/>
              </a:ext>
            </a:extLst>
          </a:blip>
          <a:srcRect l="10246" r="10246"/>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Security Checkpoint</a:t>
            </a:r>
            <a:endParaRPr lang="en-US" dirty="0"/>
          </a:p>
        </p:txBody>
      </p:sp>
      <p:sp>
        <p:nvSpPr>
          <p:cNvPr id="5" name="Text Placeholder 4"/>
          <p:cNvSpPr>
            <a:spLocks noGrp="1"/>
          </p:cNvSpPr>
          <p:nvPr>
            <p:ph type="body" sz="quarter" idx="11"/>
          </p:nvPr>
        </p:nvSpPr>
        <p:spPr>
          <a:xfrm>
            <a:off x="331789" y="1221475"/>
            <a:ext cx="3514498" cy="4176024"/>
          </a:xfrm>
        </p:spPr>
        <p:txBody>
          <a:bodyPr anchor="ctr"/>
          <a:lstStyle/>
          <a:p>
            <a:pPr>
              <a:buNone/>
            </a:pPr>
            <a:r>
              <a:rPr lang="en-US" sz="1200" dirty="0" smtClean="0"/>
              <a:t>	</a:t>
            </a:r>
          </a:p>
          <a:p>
            <a:pPr marL="0" indent="0">
              <a:buNone/>
            </a:pPr>
            <a:r>
              <a:rPr lang="en-US" sz="1200" dirty="0" smtClean="0"/>
              <a:t>Then if we are 12 or older, we will have to take our shoes off and put them in a white box. </a:t>
            </a:r>
          </a:p>
          <a:p>
            <a:pPr marL="0" indent="0">
              <a:buNone/>
            </a:pPr>
            <a:endParaRPr lang="en-US" sz="1200" dirty="0" smtClean="0"/>
          </a:p>
          <a:p>
            <a:pPr marL="0" indent="0">
              <a:buNone/>
            </a:pPr>
            <a:endParaRPr lang="en-US" sz="1200" dirty="0" smtClean="0"/>
          </a:p>
          <a:p>
            <a:pPr marL="0" indent="0">
              <a:buNone/>
            </a:pPr>
            <a:r>
              <a:rPr lang="en-US" sz="1200" dirty="0" smtClean="0"/>
              <a:t>Everyone will need to put everything in their pockets, coats, toys and bags in the white boxes and place them on the conveyor belt. A TSA Officer will look at the items in the boxes with an x-ray machine. </a:t>
            </a:r>
          </a:p>
          <a:p>
            <a:pPr>
              <a:buNone/>
            </a:pPr>
            <a:endParaRPr lang="en-US" dirty="0" smtClean="0"/>
          </a:p>
          <a:p>
            <a:endParaRPr lang="en-US" dirty="0"/>
          </a:p>
        </p:txBody>
      </p:sp>
      <p:pic>
        <p:nvPicPr>
          <p:cNvPr id="6" name="Picture 5" descr="TARC-logo-transparent-good.png"/>
          <p:cNvPicPr>
            <a:picLocks noChangeAspect="1"/>
          </p:cNvPicPr>
          <p:nvPr/>
        </p:nvPicPr>
        <p:blipFill>
          <a:blip r:embed="rId2" cstate="print"/>
          <a:stretch>
            <a:fillRect/>
          </a:stretch>
        </p:blipFill>
        <p:spPr>
          <a:xfrm>
            <a:off x="404007" y="5936240"/>
            <a:ext cx="2027122" cy="544076"/>
          </a:xfrm>
          <a:prstGeom prst="rect">
            <a:avLst/>
          </a:prstGeom>
        </p:spPr>
      </p:pic>
      <p:pic>
        <p:nvPicPr>
          <p:cNvPr id="4" name="Picture Placeholder 3"/>
          <p:cNvPicPr>
            <a:picLocks noGrp="1" noChangeAspect="1"/>
          </p:cNvPicPr>
          <p:nvPr>
            <p:ph type="pic" idx="12"/>
          </p:nvPr>
        </p:nvPicPr>
        <p:blipFill>
          <a:blip r:embed="rId3" cstate="email">
            <a:extLst>
              <a:ext uri="{28A0092B-C50C-407E-A947-70E740481C1C}">
                <a14:useLocalDpi xmlns:a14="http://schemas.microsoft.com/office/drawing/2010/main" val="0"/>
              </a:ext>
            </a:extLst>
          </a:blip>
          <a:srcRect l="10246" r="10246"/>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Security Screening</a:t>
            </a:r>
            <a:endParaRPr lang="en-US" dirty="0"/>
          </a:p>
        </p:txBody>
      </p:sp>
      <p:sp>
        <p:nvSpPr>
          <p:cNvPr id="6" name="Text Placeholder 5"/>
          <p:cNvSpPr>
            <a:spLocks noGrp="1"/>
          </p:cNvSpPr>
          <p:nvPr>
            <p:ph type="body" sz="quarter" idx="11"/>
          </p:nvPr>
        </p:nvSpPr>
        <p:spPr/>
        <p:txBody>
          <a:bodyPr/>
          <a:lstStyle/>
          <a:p>
            <a:endParaRPr lang="en-US" dirty="0" smtClean="0"/>
          </a:p>
          <a:p>
            <a:pPr marL="0" indent="0">
              <a:buNone/>
            </a:pPr>
            <a:r>
              <a:rPr lang="en-US" sz="1200" dirty="0" smtClean="0"/>
              <a:t>While our toys and bags are going for a ride on the conveyor belt and being x-rayed, we will be screened.</a:t>
            </a:r>
          </a:p>
          <a:p>
            <a:pPr marL="0" indent="0">
              <a:buNone/>
            </a:pPr>
            <a:endParaRPr lang="en-US" sz="1200" dirty="0" smtClean="0"/>
          </a:p>
          <a:p>
            <a:pPr marL="0" indent="0">
              <a:buNone/>
            </a:pPr>
            <a:endParaRPr lang="en-US" sz="1200" dirty="0" smtClean="0"/>
          </a:p>
          <a:p>
            <a:pPr marL="0" indent="0">
              <a:buNone/>
            </a:pPr>
            <a:r>
              <a:rPr lang="en-US" sz="1200" dirty="0" smtClean="0"/>
              <a:t>If we are under 12, we will walk through the grey security doorway called a magnetometer. If the machine beeps it </a:t>
            </a:r>
            <a:r>
              <a:rPr lang="en-US" sz="1200" smtClean="0"/>
              <a:t>means that </a:t>
            </a:r>
            <a:r>
              <a:rPr lang="en-US" sz="1200" dirty="0" smtClean="0"/>
              <a:t>we did not remove everything from our pockets and we will need to try again.</a:t>
            </a:r>
          </a:p>
          <a:p>
            <a:pPr marL="0" indent="0">
              <a:buNone/>
            </a:pPr>
            <a:endParaRPr lang="en-US" sz="1200" dirty="0" smtClean="0"/>
          </a:p>
          <a:p>
            <a:pPr marL="0" indent="0">
              <a:buNone/>
            </a:pPr>
            <a:endParaRPr lang="en-US" sz="1200" dirty="0" smtClean="0"/>
          </a:p>
          <a:p>
            <a:pPr marL="0" indent="0">
              <a:buNone/>
            </a:pPr>
            <a:r>
              <a:rPr lang="en-US" sz="1200" dirty="0" smtClean="0"/>
              <a:t>If the doorway beeps again the TSA officers might end up helping us check our pockets. They call this a pat down.</a:t>
            </a:r>
            <a:endParaRPr lang="en-US" dirty="0"/>
          </a:p>
        </p:txBody>
      </p:sp>
      <p:pic>
        <p:nvPicPr>
          <p:cNvPr id="8" name="Picture Placeholder 7" descr="P1020690.JPG"/>
          <p:cNvPicPr>
            <a:picLocks noGrp="1" noChangeAspect="1"/>
          </p:cNvPicPr>
          <p:nvPr>
            <p:ph type="pic" idx="12"/>
          </p:nvPr>
        </p:nvPicPr>
        <p:blipFill>
          <a:blip r:embed="rId2" cstate="print"/>
          <a:srcRect t="18556" b="18556"/>
          <a:stretch>
            <a:fillRect/>
          </a:stretch>
        </p:blipFill>
        <p:spPr>
          <a:xfrm>
            <a:off x="3882570" y="854075"/>
            <a:ext cx="4816930" cy="4543424"/>
          </a:xfrm>
        </p:spPr>
      </p:pic>
      <p:pic>
        <p:nvPicPr>
          <p:cNvPr id="7" name="Picture 6" descr="TARC-logo-transparent-good.png"/>
          <p:cNvPicPr>
            <a:picLocks noChangeAspect="1"/>
          </p:cNvPicPr>
          <p:nvPr/>
        </p:nvPicPr>
        <p:blipFill>
          <a:blip r:embed="rId3" cstate="print"/>
          <a:stretch>
            <a:fillRect/>
          </a:stretch>
        </p:blipFill>
        <p:spPr>
          <a:xfrm>
            <a:off x="404007" y="5936240"/>
            <a:ext cx="2027122" cy="5440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Security Screening</a:t>
            </a:r>
            <a:endParaRPr lang="en-US" dirty="0"/>
          </a:p>
        </p:txBody>
      </p:sp>
      <p:sp>
        <p:nvSpPr>
          <p:cNvPr id="3" name="Text Placeholder 2"/>
          <p:cNvSpPr>
            <a:spLocks noGrp="1"/>
          </p:cNvSpPr>
          <p:nvPr>
            <p:ph type="body" sz="quarter" idx="11"/>
          </p:nvPr>
        </p:nvSpPr>
        <p:spPr/>
        <p:txBody>
          <a:bodyPr anchor="ctr"/>
          <a:lstStyle/>
          <a:p>
            <a:endParaRPr lang="en-US" dirty="0" smtClean="0"/>
          </a:p>
          <a:p>
            <a:pPr marL="0" indent="0">
              <a:buNone/>
            </a:pPr>
            <a:r>
              <a:rPr lang="en-US" sz="1200" dirty="0" smtClean="0"/>
              <a:t>If we are over 12, we will step inside a different machine called a scanner. We will need to put our feet on top of the foot prints on the floor and hold our arms over our head for 3 seconds.</a:t>
            </a:r>
          </a:p>
          <a:p>
            <a:pPr marL="0" indent="0">
              <a:buNone/>
            </a:pPr>
            <a:endParaRPr lang="en-US" sz="1200" dirty="0" smtClean="0"/>
          </a:p>
          <a:p>
            <a:pPr marL="0" indent="0">
              <a:buNone/>
            </a:pPr>
            <a:endParaRPr lang="en-US" sz="1200" dirty="0" smtClean="0"/>
          </a:p>
          <a:p>
            <a:pPr marL="0" indent="0">
              <a:buNone/>
            </a:pPr>
            <a:r>
              <a:rPr lang="en-US" sz="1200" dirty="0" smtClean="0"/>
              <a:t>It is important to hold very still. The scanner will make a quiet </a:t>
            </a:r>
            <a:r>
              <a:rPr lang="en-US" sz="1200" dirty="0" err="1" smtClean="0"/>
              <a:t>wooshing</a:t>
            </a:r>
            <a:r>
              <a:rPr lang="en-US" sz="1200" dirty="0" smtClean="0"/>
              <a:t> sound as it scans us. When it is ok to move again the TSA Officer will tell us to step out of the machine.</a:t>
            </a:r>
          </a:p>
          <a:p>
            <a:endParaRPr lang="en-US" dirty="0" smtClean="0"/>
          </a:p>
          <a:p>
            <a:endParaRPr lang="en-US" dirty="0"/>
          </a:p>
        </p:txBody>
      </p:sp>
      <p:pic>
        <p:nvPicPr>
          <p:cNvPr id="5" name="Picture 4" descr="TARC-logo-transparent-good.png"/>
          <p:cNvPicPr>
            <a:picLocks noChangeAspect="1"/>
          </p:cNvPicPr>
          <p:nvPr/>
        </p:nvPicPr>
        <p:blipFill>
          <a:blip r:embed="rId2" cstate="print"/>
          <a:stretch>
            <a:fillRect/>
          </a:stretch>
        </p:blipFill>
        <p:spPr>
          <a:xfrm>
            <a:off x="404007" y="5936240"/>
            <a:ext cx="2027122" cy="544076"/>
          </a:xfrm>
          <a:prstGeom prst="rect">
            <a:avLst/>
          </a:prstGeom>
        </p:spPr>
      </p:pic>
      <p:pic>
        <p:nvPicPr>
          <p:cNvPr id="6" name="Picture Placeholder 5"/>
          <p:cNvPicPr>
            <a:picLocks noGrp="1" noChangeAspect="1"/>
          </p:cNvPicPr>
          <p:nvPr>
            <p:ph type="pic" idx="12"/>
          </p:nvPr>
        </p:nvPicPr>
        <p:blipFill>
          <a:blip r:embed="rId3" cstate="email">
            <a:extLst>
              <a:ext uri="{28A0092B-C50C-407E-A947-70E740481C1C}">
                <a14:useLocalDpi xmlns:a14="http://schemas.microsoft.com/office/drawing/2010/main" val="0"/>
              </a:ext>
            </a:extLst>
          </a:blip>
          <a:srcRect l="14626" r="14626"/>
          <a:stretch>
            <a:fillRect/>
          </a:stretch>
        </p:blipFill>
        <p:spPr>
          <a:xfrm rot="5400000">
            <a:off x="4019549" y="949329"/>
            <a:ext cx="4543425" cy="48164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Security Screening</a:t>
            </a:r>
            <a:endParaRPr lang="en-US" dirty="0"/>
          </a:p>
        </p:txBody>
      </p:sp>
      <p:sp>
        <p:nvSpPr>
          <p:cNvPr id="3" name="Text Placeholder 2"/>
          <p:cNvSpPr>
            <a:spLocks noGrp="1"/>
          </p:cNvSpPr>
          <p:nvPr>
            <p:ph type="body" sz="quarter" idx="11"/>
          </p:nvPr>
        </p:nvSpPr>
        <p:spPr>
          <a:xfrm>
            <a:off x="331789" y="1199557"/>
            <a:ext cx="3514498" cy="4311645"/>
          </a:xfrm>
        </p:spPr>
        <p:txBody>
          <a:bodyPr anchor="ctr"/>
          <a:lstStyle/>
          <a:p>
            <a:pPr marL="0" indent="0">
              <a:buNone/>
            </a:pPr>
            <a:endParaRPr lang="en-US" dirty="0" smtClean="0"/>
          </a:p>
          <a:p>
            <a:pPr marL="0" indent="0">
              <a:buNone/>
            </a:pPr>
            <a:r>
              <a:rPr lang="en-US" sz="1200" dirty="0" smtClean="0"/>
              <a:t>When we are done being screened we will get our shoes and toys back. </a:t>
            </a:r>
          </a:p>
          <a:p>
            <a:pPr marL="0" indent="0">
              <a:buNone/>
            </a:pPr>
            <a:endParaRPr lang="en-US" sz="1200" dirty="0" smtClean="0"/>
          </a:p>
          <a:p>
            <a:pPr marL="0" indent="0">
              <a:buNone/>
            </a:pPr>
            <a:endParaRPr lang="en-US" sz="1200" dirty="0" smtClean="0"/>
          </a:p>
          <a:p>
            <a:pPr marL="0" indent="0">
              <a:buNone/>
            </a:pPr>
            <a:r>
              <a:rPr lang="en-US" sz="1200" dirty="0" smtClean="0"/>
              <a:t>After we put our shoes back on, we will walk to our gate.</a:t>
            </a:r>
          </a:p>
          <a:p>
            <a:endParaRPr lang="en-US" dirty="0" smtClean="0"/>
          </a:p>
          <a:p>
            <a:pPr>
              <a:buNone/>
            </a:pPr>
            <a:endParaRPr lang="en-US" dirty="0"/>
          </a:p>
        </p:txBody>
      </p:sp>
      <p:pic>
        <p:nvPicPr>
          <p:cNvPr id="5" name="Picture 4" descr="TARC-logo-transparent-good.png"/>
          <p:cNvPicPr>
            <a:picLocks noChangeAspect="1"/>
          </p:cNvPicPr>
          <p:nvPr/>
        </p:nvPicPr>
        <p:blipFill>
          <a:blip r:embed="rId2" cstate="print"/>
          <a:stretch>
            <a:fillRect/>
          </a:stretch>
        </p:blipFill>
        <p:spPr>
          <a:xfrm>
            <a:off x="404007" y="5936240"/>
            <a:ext cx="2027122" cy="544076"/>
          </a:xfrm>
          <a:prstGeom prst="rect">
            <a:avLst/>
          </a:prstGeom>
        </p:spPr>
      </p:pic>
      <p:pic>
        <p:nvPicPr>
          <p:cNvPr id="6" name="Picture Placeholder 5"/>
          <p:cNvPicPr>
            <a:picLocks noGrp="1" noChangeAspect="1"/>
          </p:cNvPicPr>
          <p:nvPr>
            <p:ph type="pic" idx="12"/>
          </p:nvPr>
        </p:nvPicPr>
        <p:blipFill>
          <a:blip r:embed="rId3" cstate="email">
            <a:extLst>
              <a:ext uri="{28A0092B-C50C-407E-A947-70E740481C1C}">
                <a14:useLocalDpi xmlns:a14="http://schemas.microsoft.com/office/drawing/2010/main" val="0"/>
              </a:ext>
            </a:extLst>
          </a:blip>
          <a:srcRect l="10246" r="10246"/>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39058" y="4805065"/>
            <a:ext cx="8260442" cy="836317"/>
          </a:xfrm>
        </p:spPr>
        <p:txBody>
          <a:bodyPr/>
          <a:lstStyle/>
          <a:p>
            <a:endParaRPr lang="en-US" sz="1200" dirty="0" smtClean="0"/>
          </a:p>
          <a:p>
            <a:pPr algn="ctr"/>
            <a:r>
              <a:rPr lang="en-US" sz="1200" b="0" dirty="0" smtClean="0"/>
              <a:t>We will wait at the gate until it is our turn to get on the plane. We can sit and play with one of our toys that we brought with us or maybe even have a snack while we wait.</a:t>
            </a:r>
          </a:p>
          <a:p>
            <a:pPr marL="231775" indent="-231775"/>
            <a:endParaRPr lang="en-US" sz="1400" b="0" dirty="0" smtClean="0"/>
          </a:p>
          <a:p>
            <a:endParaRPr lang="en-US" dirty="0"/>
          </a:p>
        </p:txBody>
      </p:sp>
      <p:pic>
        <p:nvPicPr>
          <p:cNvPr id="4" name="Picture 3" descr="TARC-logo-transparent-good.png"/>
          <p:cNvPicPr>
            <a:picLocks noChangeAspect="1"/>
          </p:cNvPicPr>
          <p:nvPr/>
        </p:nvPicPr>
        <p:blipFill>
          <a:blip r:embed="rId2" cstate="print"/>
          <a:stretch>
            <a:fillRect/>
          </a:stretch>
        </p:blipFill>
        <p:spPr>
          <a:xfrm>
            <a:off x="404007" y="5936240"/>
            <a:ext cx="2027122" cy="544076"/>
          </a:xfrm>
          <a:prstGeom prst="rect">
            <a:avLst/>
          </a:prstGeom>
        </p:spPr>
      </p:pic>
      <p:pic>
        <p:nvPicPr>
          <p:cNvPr id="9" name="Picture Placeholder 8" descr="13920749_834268586709780_1393781612213191501_n.jpg"/>
          <p:cNvPicPr>
            <a:picLocks noGrp="1" noChangeAspect="1"/>
          </p:cNvPicPr>
          <p:nvPr>
            <p:ph type="pic" idx="1"/>
          </p:nvPr>
        </p:nvPicPr>
        <p:blipFill>
          <a:blip r:embed="rId3" cstate="print"/>
          <a:srcRect t="22000" b="30000"/>
          <a:stretch>
            <a:fillRect/>
          </a:stretch>
        </p:blipFill>
        <p:spPr>
          <a:xfrm>
            <a:off x="2525038" y="535781"/>
            <a:ext cx="4675861" cy="447198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69532" y="5119330"/>
            <a:ext cx="5486400" cy="305710"/>
          </a:xfrm>
        </p:spPr>
        <p:txBody>
          <a:bodyPr/>
          <a:lstStyle/>
          <a:p>
            <a:r>
              <a:rPr lang="en-US" dirty="0" smtClean="0"/>
              <a:t>Wow! look at this airplane that we get to get on!</a:t>
            </a:r>
            <a:endParaRPr lang="en-US" dirty="0"/>
          </a:p>
        </p:txBody>
      </p:sp>
      <p:pic>
        <p:nvPicPr>
          <p:cNvPr id="4" name="Picture 3" descr="TARC-logo-transparent-good.png"/>
          <p:cNvPicPr>
            <a:picLocks noChangeAspect="1"/>
          </p:cNvPicPr>
          <p:nvPr/>
        </p:nvPicPr>
        <p:blipFill>
          <a:blip r:embed="rId2" cstate="print"/>
          <a:stretch>
            <a:fillRect/>
          </a:stretch>
        </p:blipFill>
        <p:spPr>
          <a:xfrm>
            <a:off x="404007" y="5936240"/>
            <a:ext cx="2027122" cy="544076"/>
          </a:xfrm>
          <a:prstGeom prst="rect">
            <a:avLst/>
          </a:prstGeom>
        </p:spPr>
      </p:pic>
      <p:pic>
        <p:nvPicPr>
          <p:cNvPr id="4098" name="Picture 2" descr="http://www.thenationalherald.com/wp-content/uploads/2016/06/Allegiant-Air.jpg">
            <a:hlinkClick r:id="rId3"/>
          </p:cNvPr>
          <p:cNvPicPr>
            <a:picLocks noChangeAspect="1" noChangeArrowheads="1"/>
          </p:cNvPicPr>
          <p:nvPr/>
        </p:nvPicPr>
        <p:blipFill>
          <a:blip r:embed="rId4" cstate="print"/>
          <a:srcRect/>
          <a:stretch>
            <a:fillRect/>
          </a:stretch>
        </p:blipFill>
        <p:spPr bwMode="auto">
          <a:xfrm>
            <a:off x="404007" y="1067879"/>
            <a:ext cx="8161350" cy="382198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I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10274</TotalTime>
  <Words>689</Words>
  <Application>Microsoft Office PowerPoint</Application>
  <PresentationFormat>On-screen Show (4:3)</PresentationFormat>
  <Paragraphs>67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TIA PPT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Nealay Patel</dc:creator>
  <cp:lastModifiedBy>Profile</cp:lastModifiedBy>
  <cp:revision>274</cp:revision>
  <dcterms:created xsi:type="dcterms:W3CDTF">2012-05-28T20:44:31Z</dcterms:created>
  <dcterms:modified xsi:type="dcterms:W3CDTF">2021-09-23T20:40:49Z</dcterms:modified>
</cp:coreProperties>
</file>